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59"/>
  </p:notesMasterIdLst>
  <p:sldIdLst>
    <p:sldId id="256" r:id="rId2"/>
    <p:sldId id="278" r:id="rId3"/>
    <p:sldId id="279" r:id="rId4"/>
    <p:sldId id="257" r:id="rId5"/>
    <p:sldId id="260" r:id="rId6"/>
    <p:sldId id="261" r:id="rId7"/>
    <p:sldId id="262" r:id="rId8"/>
    <p:sldId id="263" r:id="rId9"/>
    <p:sldId id="265" r:id="rId10"/>
    <p:sldId id="266" r:id="rId11"/>
    <p:sldId id="292" r:id="rId12"/>
    <p:sldId id="267" r:id="rId13"/>
    <p:sldId id="321" r:id="rId14"/>
    <p:sldId id="269" r:id="rId15"/>
    <p:sldId id="270" r:id="rId16"/>
    <p:sldId id="272" r:id="rId17"/>
    <p:sldId id="293" r:id="rId18"/>
    <p:sldId id="273" r:id="rId19"/>
    <p:sldId id="274" r:id="rId20"/>
    <p:sldId id="275" r:id="rId21"/>
    <p:sldId id="271" r:id="rId22"/>
    <p:sldId id="282" r:id="rId23"/>
    <p:sldId id="283" r:id="rId24"/>
    <p:sldId id="284" r:id="rId25"/>
    <p:sldId id="288" r:id="rId26"/>
    <p:sldId id="301" r:id="rId27"/>
    <p:sldId id="296" r:id="rId28"/>
    <p:sldId id="298" r:id="rId29"/>
    <p:sldId id="299" r:id="rId30"/>
    <p:sldId id="300" r:id="rId31"/>
    <p:sldId id="302" r:id="rId32"/>
    <p:sldId id="303" r:id="rId33"/>
    <p:sldId id="304" r:id="rId34"/>
    <p:sldId id="310" r:id="rId35"/>
    <p:sldId id="312" r:id="rId36"/>
    <p:sldId id="313" r:id="rId37"/>
    <p:sldId id="314" r:id="rId38"/>
    <p:sldId id="315" r:id="rId39"/>
    <p:sldId id="281" r:id="rId40"/>
    <p:sldId id="276" r:id="rId41"/>
    <p:sldId id="285" r:id="rId42"/>
    <p:sldId id="294" r:id="rId43"/>
    <p:sldId id="295" r:id="rId44"/>
    <p:sldId id="286" r:id="rId45"/>
    <p:sldId id="287" r:id="rId46"/>
    <p:sldId id="289" r:id="rId47"/>
    <p:sldId id="290" r:id="rId48"/>
    <p:sldId id="305" r:id="rId49"/>
    <p:sldId id="306" r:id="rId50"/>
    <p:sldId id="307" r:id="rId51"/>
    <p:sldId id="308" r:id="rId52"/>
    <p:sldId id="309" r:id="rId53"/>
    <p:sldId id="318" r:id="rId54"/>
    <p:sldId id="319" r:id="rId55"/>
    <p:sldId id="320" r:id="rId56"/>
    <p:sldId id="316" r:id="rId57"/>
    <p:sldId id="317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8B8B"/>
    <a:srgbClr val="3A7F21"/>
    <a:srgbClr val="AAF9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8204C1-623C-5742-B02F-A33D5428AFA6}" v="3634" dt="2026-03-16T17:04:36.5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80"/>
    <p:restoredTop sz="94685"/>
  </p:normalViewPr>
  <p:slideViewPr>
    <p:cSldViewPr snapToGrid="0">
      <p:cViewPr>
        <p:scale>
          <a:sx n="230" d="100"/>
          <a:sy n="230" d="100"/>
        </p:scale>
        <p:origin x="816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031690-2D15-4F69-BBE8-A8E791AAD2D7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447F49A-F975-48B1-B550-CBC33BC1842D}">
      <dgm:prSet/>
      <dgm:spPr/>
      <dgm:t>
        <a:bodyPr/>
        <a:lstStyle/>
        <a:p>
          <a:r>
            <a:rPr lang="en-US"/>
            <a:t>1) Introduction to JBrowse2</a:t>
          </a:r>
        </a:p>
      </dgm:t>
    </dgm:pt>
    <dgm:pt modelId="{63250917-E630-4374-B2E5-A2E1DEFA86FA}" type="parTrans" cxnId="{B258F3F8-70AA-49B1-808A-39BE9728E345}">
      <dgm:prSet/>
      <dgm:spPr/>
      <dgm:t>
        <a:bodyPr/>
        <a:lstStyle/>
        <a:p>
          <a:endParaRPr lang="en-US"/>
        </a:p>
      </dgm:t>
    </dgm:pt>
    <dgm:pt modelId="{B8192D27-CD73-4608-BCAE-C6EDF9F8BDA8}" type="sibTrans" cxnId="{B258F3F8-70AA-49B1-808A-39BE9728E345}">
      <dgm:prSet/>
      <dgm:spPr/>
      <dgm:t>
        <a:bodyPr/>
        <a:lstStyle/>
        <a:p>
          <a:endParaRPr lang="en-US"/>
        </a:p>
      </dgm:t>
    </dgm:pt>
    <dgm:pt modelId="{41A846CD-779F-405D-9D1C-0388091D96F6}">
      <dgm:prSet/>
      <dgm:spPr/>
      <dgm:t>
        <a:bodyPr/>
        <a:lstStyle/>
        <a:p>
          <a:r>
            <a:rPr lang="en-US"/>
            <a:t>Basic navigation</a:t>
          </a:r>
        </a:p>
      </dgm:t>
    </dgm:pt>
    <dgm:pt modelId="{6C03AF7C-AF13-46C2-BE42-53469EF0260F}" type="parTrans" cxnId="{7DF93376-0BBC-4113-96C3-E769317CFF6F}">
      <dgm:prSet/>
      <dgm:spPr/>
      <dgm:t>
        <a:bodyPr/>
        <a:lstStyle/>
        <a:p>
          <a:endParaRPr lang="en-US"/>
        </a:p>
      </dgm:t>
    </dgm:pt>
    <dgm:pt modelId="{330E2E8C-D7EE-4FF5-B62E-012FFCAA89CF}" type="sibTrans" cxnId="{7DF93376-0BBC-4113-96C3-E769317CFF6F}">
      <dgm:prSet/>
      <dgm:spPr/>
      <dgm:t>
        <a:bodyPr/>
        <a:lstStyle/>
        <a:p>
          <a:endParaRPr lang="en-US"/>
        </a:p>
      </dgm:t>
    </dgm:pt>
    <dgm:pt modelId="{7F9B39BA-823D-4DBE-B4BE-64217D54A22B}">
      <dgm:prSet/>
      <dgm:spPr/>
      <dgm:t>
        <a:bodyPr/>
        <a:lstStyle/>
        <a:p>
          <a:r>
            <a:rPr lang="en-US" dirty="0"/>
            <a:t>How to add your own dataset as a local track</a:t>
          </a:r>
        </a:p>
      </dgm:t>
    </dgm:pt>
    <dgm:pt modelId="{3AE124D9-892E-45FD-B313-4E0120B880F4}" type="parTrans" cxnId="{17B07166-19BA-4137-B68F-821376D20B51}">
      <dgm:prSet/>
      <dgm:spPr/>
      <dgm:t>
        <a:bodyPr/>
        <a:lstStyle/>
        <a:p>
          <a:endParaRPr lang="en-US"/>
        </a:p>
      </dgm:t>
    </dgm:pt>
    <dgm:pt modelId="{1F643105-8C17-4BD1-B16F-E84ECF4EFE73}" type="sibTrans" cxnId="{17B07166-19BA-4137-B68F-821376D20B51}">
      <dgm:prSet/>
      <dgm:spPr/>
      <dgm:t>
        <a:bodyPr/>
        <a:lstStyle/>
        <a:p>
          <a:endParaRPr lang="en-US"/>
        </a:p>
      </dgm:t>
    </dgm:pt>
    <dgm:pt modelId="{0C21958D-277F-42EA-A30C-E75487F98D5C}">
      <dgm:prSet/>
      <dgm:spPr/>
      <dgm:t>
        <a:bodyPr/>
        <a:lstStyle/>
        <a:p>
          <a:r>
            <a:rPr lang="en-US" dirty="0"/>
            <a:t>Sharing your view / Exporting as SVG</a:t>
          </a:r>
        </a:p>
      </dgm:t>
    </dgm:pt>
    <dgm:pt modelId="{0D3D27B2-D31F-4790-B3F2-EC7FE57973F5}" type="parTrans" cxnId="{FFE1B700-3DD1-42B5-A6C5-D248B0BC9EB2}">
      <dgm:prSet/>
      <dgm:spPr/>
      <dgm:t>
        <a:bodyPr/>
        <a:lstStyle/>
        <a:p>
          <a:endParaRPr lang="en-US"/>
        </a:p>
      </dgm:t>
    </dgm:pt>
    <dgm:pt modelId="{DAEE810F-C0FF-4926-A70D-A978009CCD4E}" type="sibTrans" cxnId="{FFE1B700-3DD1-42B5-A6C5-D248B0BC9EB2}">
      <dgm:prSet/>
      <dgm:spPr/>
      <dgm:t>
        <a:bodyPr/>
        <a:lstStyle/>
        <a:p>
          <a:endParaRPr lang="en-US"/>
        </a:p>
      </dgm:t>
    </dgm:pt>
    <dgm:pt modelId="{8870103E-1C12-4272-B152-203440BF5E06}">
      <dgm:prSet/>
      <dgm:spPr/>
      <dgm:t>
        <a:bodyPr/>
        <a:lstStyle/>
        <a:p>
          <a:r>
            <a:rPr lang="en-US" dirty="0"/>
            <a:t>How to view synteny between different genome assemblies</a:t>
          </a:r>
        </a:p>
      </dgm:t>
    </dgm:pt>
    <dgm:pt modelId="{99A53532-7909-4B8F-85D9-068AD2278E5C}" type="parTrans" cxnId="{46ACDB0F-3581-49C2-A47D-FA450C4C6AED}">
      <dgm:prSet/>
      <dgm:spPr/>
      <dgm:t>
        <a:bodyPr/>
        <a:lstStyle/>
        <a:p>
          <a:endParaRPr lang="en-US"/>
        </a:p>
      </dgm:t>
    </dgm:pt>
    <dgm:pt modelId="{8104EF59-6A57-4465-ACD0-AD15203C9709}" type="sibTrans" cxnId="{46ACDB0F-3581-49C2-A47D-FA450C4C6AED}">
      <dgm:prSet/>
      <dgm:spPr/>
      <dgm:t>
        <a:bodyPr/>
        <a:lstStyle/>
        <a:p>
          <a:endParaRPr lang="en-US"/>
        </a:p>
      </dgm:t>
    </dgm:pt>
    <dgm:pt modelId="{5EEF35D6-FA61-4FB1-9D78-5B00ED773C73}">
      <dgm:prSet/>
      <dgm:spPr/>
      <dgm:t>
        <a:bodyPr/>
        <a:lstStyle/>
        <a:p>
          <a:r>
            <a:rPr lang="en-US"/>
            <a:t>Tips + Tricks</a:t>
          </a:r>
        </a:p>
      </dgm:t>
    </dgm:pt>
    <dgm:pt modelId="{9351B90E-341E-46A6-B723-7EB8FE48E67C}" type="parTrans" cxnId="{F46EAC45-BCA6-4E38-985A-81DD39245C7C}">
      <dgm:prSet/>
      <dgm:spPr/>
      <dgm:t>
        <a:bodyPr/>
        <a:lstStyle/>
        <a:p>
          <a:endParaRPr lang="en-US"/>
        </a:p>
      </dgm:t>
    </dgm:pt>
    <dgm:pt modelId="{8E9CF95F-EF67-402E-A00E-9FC6D61CBEF6}" type="sibTrans" cxnId="{F46EAC45-BCA6-4E38-985A-81DD39245C7C}">
      <dgm:prSet/>
      <dgm:spPr/>
      <dgm:t>
        <a:bodyPr/>
        <a:lstStyle/>
        <a:p>
          <a:endParaRPr lang="en-US"/>
        </a:p>
      </dgm:t>
    </dgm:pt>
    <dgm:pt modelId="{5FD0C6F2-83D2-48CF-80A1-6161AF991B24}">
      <dgm:prSet/>
      <dgm:spPr/>
      <dgm:t>
        <a:bodyPr/>
        <a:lstStyle/>
        <a:p>
          <a:r>
            <a:rPr lang="en-US"/>
            <a:t>2) Case studies by Rob Stonehouse</a:t>
          </a:r>
        </a:p>
      </dgm:t>
    </dgm:pt>
    <dgm:pt modelId="{17FCEB2A-7E53-4612-B34B-C13857E92512}" type="parTrans" cxnId="{A2CC7F83-A474-41E9-A31C-EFBE0E3A50A6}">
      <dgm:prSet/>
      <dgm:spPr/>
      <dgm:t>
        <a:bodyPr/>
        <a:lstStyle/>
        <a:p>
          <a:endParaRPr lang="en-US"/>
        </a:p>
      </dgm:t>
    </dgm:pt>
    <dgm:pt modelId="{185D8F81-FA47-40B6-8487-5EEA4CB7228E}" type="sibTrans" cxnId="{A2CC7F83-A474-41E9-A31C-EFBE0E3A50A6}">
      <dgm:prSet/>
      <dgm:spPr/>
      <dgm:t>
        <a:bodyPr/>
        <a:lstStyle/>
        <a:p>
          <a:endParaRPr lang="en-US"/>
        </a:p>
      </dgm:t>
    </dgm:pt>
    <dgm:pt modelId="{1D4344D8-FED4-4232-8AC2-DDC6A70EC240}">
      <dgm:prSet/>
      <dgm:spPr/>
      <dgm:t>
        <a:bodyPr/>
        <a:lstStyle/>
        <a:p>
          <a:r>
            <a:rPr lang="en-US" dirty="0"/>
            <a:t>Break!</a:t>
          </a:r>
        </a:p>
      </dgm:t>
    </dgm:pt>
    <dgm:pt modelId="{EAF16C85-18FC-4379-8BA9-6C5BED22EFA4}" type="parTrans" cxnId="{F3CB168D-CB73-4973-9C54-918E650A11A1}">
      <dgm:prSet/>
      <dgm:spPr/>
      <dgm:t>
        <a:bodyPr/>
        <a:lstStyle/>
        <a:p>
          <a:endParaRPr lang="en-US"/>
        </a:p>
      </dgm:t>
    </dgm:pt>
    <dgm:pt modelId="{5E7ED751-A293-4296-9578-6915F74BADA3}" type="sibTrans" cxnId="{F3CB168D-CB73-4973-9C54-918E650A11A1}">
      <dgm:prSet/>
      <dgm:spPr/>
      <dgm:t>
        <a:bodyPr/>
        <a:lstStyle/>
        <a:p>
          <a:endParaRPr lang="en-US"/>
        </a:p>
      </dgm:t>
    </dgm:pt>
    <dgm:pt modelId="{80630B85-EB86-40EA-A2CD-CDAD01704067}">
      <dgm:prSet/>
      <dgm:spPr/>
      <dgm:t>
        <a:bodyPr/>
        <a:lstStyle/>
        <a:p>
          <a:r>
            <a:rPr lang="en-US" dirty="0"/>
            <a:t>3) Live demonstration</a:t>
          </a:r>
        </a:p>
      </dgm:t>
    </dgm:pt>
    <dgm:pt modelId="{DDB8D2BE-3AB7-4C42-B19D-A6E2A1946D8E}" type="parTrans" cxnId="{AEC9CCE1-CA9F-4B22-BEEC-627E3737759F}">
      <dgm:prSet/>
      <dgm:spPr/>
      <dgm:t>
        <a:bodyPr/>
        <a:lstStyle/>
        <a:p>
          <a:endParaRPr lang="en-US"/>
        </a:p>
      </dgm:t>
    </dgm:pt>
    <dgm:pt modelId="{6E41DE95-62F1-45F8-B708-0889EBC90FBA}" type="sibTrans" cxnId="{AEC9CCE1-CA9F-4B22-BEEC-627E3737759F}">
      <dgm:prSet/>
      <dgm:spPr/>
      <dgm:t>
        <a:bodyPr/>
        <a:lstStyle/>
        <a:p>
          <a:endParaRPr lang="en-US"/>
        </a:p>
      </dgm:t>
    </dgm:pt>
    <dgm:pt modelId="{2C48A13B-A931-4978-A901-5F00551D1715}">
      <dgm:prSet/>
      <dgm:spPr/>
      <dgm:t>
        <a:bodyPr/>
        <a:lstStyle/>
        <a:p>
          <a:r>
            <a:rPr lang="en-US" dirty="0"/>
            <a:t>Adding a local GWAS track</a:t>
          </a:r>
        </a:p>
      </dgm:t>
    </dgm:pt>
    <dgm:pt modelId="{FB9E9FDA-A59E-48B1-BF8F-735E2F409FD3}" type="parTrans" cxnId="{01FB99A4-F8C0-4745-8D33-845F9282067A}">
      <dgm:prSet/>
      <dgm:spPr/>
      <dgm:t>
        <a:bodyPr/>
        <a:lstStyle/>
        <a:p>
          <a:endParaRPr lang="en-US"/>
        </a:p>
      </dgm:t>
    </dgm:pt>
    <dgm:pt modelId="{8489859A-937B-4E64-A58D-AED855F9064D}" type="sibTrans" cxnId="{01FB99A4-F8C0-4745-8D33-845F9282067A}">
      <dgm:prSet/>
      <dgm:spPr/>
      <dgm:t>
        <a:bodyPr/>
        <a:lstStyle/>
        <a:p>
          <a:endParaRPr lang="en-US"/>
        </a:p>
      </dgm:t>
    </dgm:pt>
    <dgm:pt modelId="{82830B13-82F8-4533-A82C-78AA54F54EE4}">
      <dgm:prSet/>
      <dgm:spPr/>
      <dgm:t>
        <a:bodyPr/>
        <a:lstStyle/>
        <a:p>
          <a:r>
            <a:rPr lang="en-US" dirty="0"/>
            <a:t>Time permitting: Any requests?</a:t>
          </a:r>
        </a:p>
      </dgm:t>
    </dgm:pt>
    <dgm:pt modelId="{D919202D-3064-40AF-8EE5-19203B76519A}" type="parTrans" cxnId="{3D9CC02F-6B33-4DE8-854C-C73AE8AFDC4F}">
      <dgm:prSet/>
      <dgm:spPr/>
      <dgm:t>
        <a:bodyPr/>
        <a:lstStyle/>
        <a:p>
          <a:endParaRPr lang="en-US"/>
        </a:p>
      </dgm:t>
    </dgm:pt>
    <dgm:pt modelId="{F8BCC205-9D4C-4433-B9FE-609C604E106B}" type="sibTrans" cxnId="{3D9CC02F-6B33-4DE8-854C-C73AE8AFDC4F}">
      <dgm:prSet/>
      <dgm:spPr/>
      <dgm:t>
        <a:bodyPr/>
        <a:lstStyle/>
        <a:p>
          <a:endParaRPr lang="en-US"/>
        </a:p>
      </dgm:t>
    </dgm:pt>
    <dgm:pt modelId="{F60ABF80-BD6C-9849-BF40-7AD1FAB30AD5}">
      <dgm:prSet/>
      <dgm:spPr/>
      <dgm:t>
        <a:bodyPr/>
        <a:lstStyle/>
        <a:p>
          <a:r>
            <a:rPr lang="en-US" dirty="0"/>
            <a:t>Adding our own phenotypic trait data to an existing variant track</a:t>
          </a:r>
        </a:p>
      </dgm:t>
    </dgm:pt>
    <dgm:pt modelId="{19189492-4013-D043-8042-DF2DE9C22500}" type="parTrans" cxnId="{C1193731-D347-AB43-A26A-D7BADF9C46AA}">
      <dgm:prSet/>
      <dgm:spPr/>
      <dgm:t>
        <a:bodyPr/>
        <a:lstStyle/>
        <a:p>
          <a:endParaRPr lang="en-US"/>
        </a:p>
      </dgm:t>
    </dgm:pt>
    <dgm:pt modelId="{90859B88-6CF4-8145-A77E-BB1BD70A2240}" type="sibTrans" cxnId="{C1193731-D347-AB43-A26A-D7BADF9C46AA}">
      <dgm:prSet/>
      <dgm:spPr/>
      <dgm:t>
        <a:bodyPr/>
        <a:lstStyle/>
        <a:p>
          <a:endParaRPr lang="en-US"/>
        </a:p>
      </dgm:t>
    </dgm:pt>
    <dgm:pt modelId="{3153147D-5313-234A-B38E-32796100A054}" type="pres">
      <dgm:prSet presAssocID="{49031690-2D15-4F69-BBE8-A8E791AAD2D7}" presName="linear" presStyleCnt="0">
        <dgm:presLayoutVars>
          <dgm:dir/>
          <dgm:animLvl val="lvl"/>
          <dgm:resizeHandles val="exact"/>
        </dgm:presLayoutVars>
      </dgm:prSet>
      <dgm:spPr/>
    </dgm:pt>
    <dgm:pt modelId="{7608CC10-94C0-1B4A-98CE-6197F66D8378}" type="pres">
      <dgm:prSet presAssocID="{C447F49A-F975-48B1-B550-CBC33BC1842D}" presName="parentLin" presStyleCnt="0"/>
      <dgm:spPr/>
    </dgm:pt>
    <dgm:pt modelId="{9810D503-A996-4F40-9E98-C53FE7407A36}" type="pres">
      <dgm:prSet presAssocID="{C447F49A-F975-48B1-B550-CBC33BC1842D}" presName="parentLeftMargin" presStyleLbl="node1" presStyleIdx="0" presStyleCnt="4"/>
      <dgm:spPr/>
    </dgm:pt>
    <dgm:pt modelId="{0D0EAFA2-E8ED-3F4E-8A75-2D44727E62A0}" type="pres">
      <dgm:prSet presAssocID="{C447F49A-F975-48B1-B550-CBC33BC1842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E104AEC-AE1E-7F4B-B3F2-3714A318E293}" type="pres">
      <dgm:prSet presAssocID="{C447F49A-F975-48B1-B550-CBC33BC1842D}" presName="negativeSpace" presStyleCnt="0"/>
      <dgm:spPr/>
    </dgm:pt>
    <dgm:pt modelId="{69DCBC3F-7499-3E41-AFF7-2DEC049600E8}" type="pres">
      <dgm:prSet presAssocID="{C447F49A-F975-48B1-B550-CBC33BC1842D}" presName="childText" presStyleLbl="conFgAcc1" presStyleIdx="0" presStyleCnt="4">
        <dgm:presLayoutVars>
          <dgm:bulletEnabled val="1"/>
        </dgm:presLayoutVars>
      </dgm:prSet>
      <dgm:spPr/>
    </dgm:pt>
    <dgm:pt modelId="{69FF94EC-7882-5047-88EF-C234E22CE04B}" type="pres">
      <dgm:prSet presAssocID="{B8192D27-CD73-4608-BCAE-C6EDF9F8BDA8}" presName="spaceBetweenRectangles" presStyleCnt="0"/>
      <dgm:spPr/>
    </dgm:pt>
    <dgm:pt modelId="{E692A06E-4023-0743-A80F-A9115CDD10F0}" type="pres">
      <dgm:prSet presAssocID="{5FD0C6F2-83D2-48CF-80A1-6161AF991B24}" presName="parentLin" presStyleCnt="0"/>
      <dgm:spPr/>
    </dgm:pt>
    <dgm:pt modelId="{562F3521-D65D-FF40-A039-C924F5066BEA}" type="pres">
      <dgm:prSet presAssocID="{5FD0C6F2-83D2-48CF-80A1-6161AF991B24}" presName="parentLeftMargin" presStyleLbl="node1" presStyleIdx="0" presStyleCnt="4"/>
      <dgm:spPr/>
    </dgm:pt>
    <dgm:pt modelId="{FDC830C6-D5A6-6642-BA63-459274F71797}" type="pres">
      <dgm:prSet presAssocID="{5FD0C6F2-83D2-48CF-80A1-6161AF991B2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20DBE08-19F7-FD45-AE24-CEB73C8C201A}" type="pres">
      <dgm:prSet presAssocID="{5FD0C6F2-83D2-48CF-80A1-6161AF991B24}" presName="negativeSpace" presStyleCnt="0"/>
      <dgm:spPr/>
    </dgm:pt>
    <dgm:pt modelId="{B2E5E0BB-8715-0746-8971-107263C08192}" type="pres">
      <dgm:prSet presAssocID="{5FD0C6F2-83D2-48CF-80A1-6161AF991B24}" presName="childText" presStyleLbl="conFgAcc1" presStyleIdx="1" presStyleCnt="4">
        <dgm:presLayoutVars>
          <dgm:bulletEnabled val="1"/>
        </dgm:presLayoutVars>
      </dgm:prSet>
      <dgm:spPr>
        <a:ln>
          <a:noFill/>
        </a:ln>
      </dgm:spPr>
    </dgm:pt>
    <dgm:pt modelId="{953308A1-C2AB-DD4A-8592-B56A502CA144}" type="pres">
      <dgm:prSet presAssocID="{185D8F81-FA47-40B6-8487-5EEA4CB7228E}" presName="spaceBetweenRectangles" presStyleCnt="0"/>
      <dgm:spPr/>
    </dgm:pt>
    <dgm:pt modelId="{48C90EB2-99EE-224C-9442-A84FE4DDBD57}" type="pres">
      <dgm:prSet presAssocID="{1D4344D8-FED4-4232-8AC2-DDC6A70EC240}" presName="parentLin" presStyleCnt="0"/>
      <dgm:spPr/>
    </dgm:pt>
    <dgm:pt modelId="{372CD150-0E62-804D-8296-FA68184EF148}" type="pres">
      <dgm:prSet presAssocID="{1D4344D8-FED4-4232-8AC2-DDC6A70EC240}" presName="parentLeftMargin" presStyleLbl="node1" presStyleIdx="1" presStyleCnt="4"/>
      <dgm:spPr/>
    </dgm:pt>
    <dgm:pt modelId="{BA9ACBD5-E466-F540-951B-A72ECB341782}" type="pres">
      <dgm:prSet presAssocID="{1D4344D8-FED4-4232-8AC2-DDC6A70EC24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6D35DC6-3142-8A42-86E9-A78488EE2D28}" type="pres">
      <dgm:prSet presAssocID="{1D4344D8-FED4-4232-8AC2-DDC6A70EC240}" presName="negativeSpace" presStyleCnt="0"/>
      <dgm:spPr/>
    </dgm:pt>
    <dgm:pt modelId="{C8FE91B3-5497-794D-8C0D-9CD38DC26770}" type="pres">
      <dgm:prSet presAssocID="{1D4344D8-FED4-4232-8AC2-DDC6A70EC240}" presName="childText" presStyleLbl="conFgAcc1" presStyleIdx="2" presStyleCnt="4">
        <dgm:presLayoutVars>
          <dgm:bulletEnabled val="1"/>
        </dgm:presLayoutVars>
      </dgm:prSet>
      <dgm:spPr>
        <a:ln>
          <a:noFill/>
        </a:ln>
      </dgm:spPr>
    </dgm:pt>
    <dgm:pt modelId="{80F9A43E-18E1-0647-A32C-08921FE3B491}" type="pres">
      <dgm:prSet presAssocID="{5E7ED751-A293-4296-9578-6915F74BADA3}" presName="spaceBetweenRectangles" presStyleCnt="0"/>
      <dgm:spPr/>
    </dgm:pt>
    <dgm:pt modelId="{969673A1-E8E4-8446-AF7E-868604817539}" type="pres">
      <dgm:prSet presAssocID="{80630B85-EB86-40EA-A2CD-CDAD01704067}" presName="parentLin" presStyleCnt="0"/>
      <dgm:spPr/>
    </dgm:pt>
    <dgm:pt modelId="{1410CE0E-7E20-834C-B33E-DA3AC0090AA2}" type="pres">
      <dgm:prSet presAssocID="{80630B85-EB86-40EA-A2CD-CDAD01704067}" presName="parentLeftMargin" presStyleLbl="node1" presStyleIdx="2" presStyleCnt="4"/>
      <dgm:spPr/>
    </dgm:pt>
    <dgm:pt modelId="{69DDA573-9FE4-C544-B82D-2016A70E6C7E}" type="pres">
      <dgm:prSet presAssocID="{80630B85-EB86-40EA-A2CD-CDAD0170406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0759559-EC9B-2D47-87E6-D7ED5DCD7E5B}" type="pres">
      <dgm:prSet presAssocID="{80630B85-EB86-40EA-A2CD-CDAD01704067}" presName="negativeSpace" presStyleCnt="0"/>
      <dgm:spPr/>
    </dgm:pt>
    <dgm:pt modelId="{15D08E64-E7A0-9544-92A4-84EB00AEAECE}" type="pres">
      <dgm:prSet presAssocID="{80630B85-EB86-40EA-A2CD-CDAD0170406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FFE1B700-3DD1-42B5-A6C5-D248B0BC9EB2}" srcId="{C447F49A-F975-48B1-B550-CBC33BC1842D}" destId="{0C21958D-277F-42EA-A30C-E75487F98D5C}" srcOrd="2" destOrd="0" parTransId="{0D3D27B2-D31F-4790-B3F2-EC7FE57973F5}" sibTransId="{DAEE810F-C0FF-4926-A70D-A978009CCD4E}"/>
    <dgm:cxn modelId="{BEE77406-61F6-E04A-892A-E01910AF7DC5}" type="presOf" srcId="{C447F49A-F975-48B1-B550-CBC33BC1842D}" destId="{9810D503-A996-4F40-9E98-C53FE7407A36}" srcOrd="0" destOrd="0" presId="urn:microsoft.com/office/officeart/2005/8/layout/list1"/>
    <dgm:cxn modelId="{46ACDB0F-3581-49C2-A47D-FA450C4C6AED}" srcId="{C447F49A-F975-48B1-B550-CBC33BC1842D}" destId="{8870103E-1C12-4272-B152-203440BF5E06}" srcOrd="3" destOrd="0" parTransId="{99A53532-7909-4B8F-85D9-068AD2278E5C}" sibTransId="{8104EF59-6A57-4465-ACD0-AD15203C9709}"/>
    <dgm:cxn modelId="{65A71317-8256-E243-89E1-3304239CA903}" type="presOf" srcId="{41A846CD-779F-405D-9D1C-0388091D96F6}" destId="{69DCBC3F-7499-3E41-AFF7-2DEC049600E8}" srcOrd="0" destOrd="0" presId="urn:microsoft.com/office/officeart/2005/8/layout/list1"/>
    <dgm:cxn modelId="{5FADE51C-181B-1446-90E0-D286743AC488}" type="presOf" srcId="{C447F49A-F975-48B1-B550-CBC33BC1842D}" destId="{0D0EAFA2-E8ED-3F4E-8A75-2D44727E62A0}" srcOrd="1" destOrd="0" presId="urn:microsoft.com/office/officeart/2005/8/layout/list1"/>
    <dgm:cxn modelId="{9FCA9627-20E3-324C-B3BC-55FECFAE2DEC}" type="presOf" srcId="{80630B85-EB86-40EA-A2CD-CDAD01704067}" destId="{69DDA573-9FE4-C544-B82D-2016A70E6C7E}" srcOrd="1" destOrd="0" presId="urn:microsoft.com/office/officeart/2005/8/layout/list1"/>
    <dgm:cxn modelId="{200C012B-ABA2-6A4A-B946-CCDB2B744A7A}" type="presOf" srcId="{F60ABF80-BD6C-9849-BF40-7AD1FAB30AD5}" destId="{15D08E64-E7A0-9544-92A4-84EB00AEAECE}" srcOrd="0" destOrd="0" presId="urn:microsoft.com/office/officeart/2005/8/layout/list1"/>
    <dgm:cxn modelId="{1966B62F-3895-1D4B-BDB4-BCAFEE6CC702}" type="presOf" srcId="{2C48A13B-A931-4978-A901-5F00551D1715}" destId="{15D08E64-E7A0-9544-92A4-84EB00AEAECE}" srcOrd="0" destOrd="1" presId="urn:microsoft.com/office/officeart/2005/8/layout/list1"/>
    <dgm:cxn modelId="{3D9CC02F-6B33-4DE8-854C-C73AE8AFDC4F}" srcId="{80630B85-EB86-40EA-A2CD-CDAD01704067}" destId="{82830B13-82F8-4533-A82C-78AA54F54EE4}" srcOrd="2" destOrd="0" parTransId="{D919202D-3064-40AF-8EE5-19203B76519A}" sibTransId="{F8BCC205-9D4C-4433-B9FE-609C604E106B}"/>
    <dgm:cxn modelId="{C1193731-D347-AB43-A26A-D7BADF9C46AA}" srcId="{80630B85-EB86-40EA-A2CD-CDAD01704067}" destId="{F60ABF80-BD6C-9849-BF40-7AD1FAB30AD5}" srcOrd="0" destOrd="0" parTransId="{19189492-4013-D043-8042-DF2DE9C22500}" sibTransId="{90859B88-6CF4-8145-A77E-BB1BD70A2240}"/>
    <dgm:cxn modelId="{2DD57C38-58E3-704D-B940-D88138283D4E}" type="presOf" srcId="{0C21958D-277F-42EA-A30C-E75487F98D5C}" destId="{69DCBC3F-7499-3E41-AFF7-2DEC049600E8}" srcOrd="0" destOrd="2" presId="urn:microsoft.com/office/officeart/2005/8/layout/list1"/>
    <dgm:cxn modelId="{F46EAC45-BCA6-4E38-985A-81DD39245C7C}" srcId="{C447F49A-F975-48B1-B550-CBC33BC1842D}" destId="{5EEF35D6-FA61-4FB1-9D78-5B00ED773C73}" srcOrd="4" destOrd="0" parTransId="{9351B90E-341E-46A6-B723-7EB8FE48E67C}" sibTransId="{8E9CF95F-EF67-402E-A00E-9FC6D61CBEF6}"/>
    <dgm:cxn modelId="{13A04762-1BED-5C4F-9708-B9451E3DE835}" type="presOf" srcId="{1D4344D8-FED4-4232-8AC2-DDC6A70EC240}" destId="{372CD150-0E62-804D-8296-FA68184EF148}" srcOrd="0" destOrd="0" presId="urn:microsoft.com/office/officeart/2005/8/layout/list1"/>
    <dgm:cxn modelId="{90989663-4542-5B4A-8AD5-96ACB49C76AF}" type="presOf" srcId="{5EEF35D6-FA61-4FB1-9D78-5B00ED773C73}" destId="{69DCBC3F-7499-3E41-AFF7-2DEC049600E8}" srcOrd="0" destOrd="4" presId="urn:microsoft.com/office/officeart/2005/8/layout/list1"/>
    <dgm:cxn modelId="{17B07166-19BA-4137-B68F-821376D20B51}" srcId="{C447F49A-F975-48B1-B550-CBC33BC1842D}" destId="{7F9B39BA-823D-4DBE-B4BE-64217D54A22B}" srcOrd="1" destOrd="0" parTransId="{3AE124D9-892E-45FD-B313-4E0120B880F4}" sibTransId="{1F643105-8C17-4BD1-B16F-E84ECF4EFE73}"/>
    <dgm:cxn modelId="{7DF93376-0BBC-4113-96C3-E769317CFF6F}" srcId="{C447F49A-F975-48B1-B550-CBC33BC1842D}" destId="{41A846CD-779F-405D-9D1C-0388091D96F6}" srcOrd="0" destOrd="0" parTransId="{6C03AF7C-AF13-46C2-BE42-53469EF0260F}" sibTransId="{330E2E8C-D7EE-4FF5-B62E-012FFCAA89CF}"/>
    <dgm:cxn modelId="{388FB67F-386D-FA40-AAA4-EF5E5969C85A}" type="presOf" srcId="{82830B13-82F8-4533-A82C-78AA54F54EE4}" destId="{15D08E64-E7A0-9544-92A4-84EB00AEAECE}" srcOrd="0" destOrd="2" presId="urn:microsoft.com/office/officeart/2005/8/layout/list1"/>
    <dgm:cxn modelId="{A2CC7F83-A474-41E9-A31C-EFBE0E3A50A6}" srcId="{49031690-2D15-4F69-BBE8-A8E791AAD2D7}" destId="{5FD0C6F2-83D2-48CF-80A1-6161AF991B24}" srcOrd="1" destOrd="0" parTransId="{17FCEB2A-7E53-4612-B34B-C13857E92512}" sibTransId="{185D8F81-FA47-40B6-8487-5EEA4CB7228E}"/>
    <dgm:cxn modelId="{F3CB168D-CB73-4973-9C54-918E650A11A1}" srcId="{49031690-2D15-4F69-BBE8-A8E791AAD2D7}" destId="{1D4344D8-FED4-4232-8AC2-DDC6A70EC240}" srcOrd="2" destOrd="0" parTransId="{EAF16C85-18FC-4379-8BA9-6C5BED22EFA4}" sibTransId="{5E7ED751-A293-4296-9578-6915F74BADA3}"/>
    <dgm:cxn modelId="{D3227499-E6DB-CB48-B261-D69F86EE2D54}" type="presOf" srcId="{49031690-2D15-4F69-BBE8-A8E791AAD2D7}" destId="{3153147D-5313-234A-B38E-32796100A054}" srcOrd="0" destOrd="0" presId="urn:microsoft.com/office/officeart/2005/8/layout/list1"/>
    <dgm:cxn modelId="{01FB99A4-F8C0-4745-8D33-845F9282067A}" srcId="{80630B85-EB86-40EA-A2CD-CDAD01704067}" destId="{2C48A13B-A931-4978-A901-5F00551D1715}" srcOrd="1" destOrd="0" parTransId="{FB9E9FDA-A59E-48B1-BF8F-735E2F409FD3}" sibTransId="{8489859A-937B-4E64-A58D-AED855F9064D}"/>
    <dgm:cxn modelId="{EA50C9A9-6E25-5D46-B912-C1ED4209ED90}" type="presOf" srcId="{5FD0C6F2-83D2-48CF-80A1-6161AF991B24}" destId="{FDC830C6-D5A6-6642-BA63-459274F71797}" srcOrd="1" destOrd="0" presId="urn:microsoft.com/office/officeart/2005/8/layout/list1"/>
    <dgm:cxn modelId="{A7E278BE-671B-4948-8A04-06B9FE1FED11}" type="presOf" srcId="{8870103E-1C12-4272-B152-203440BF5E06}" destId="{69DCBC3F-7499-3E41-AFF7-2DEC049600E8}" srcOrd="0" destOrd="3" presId="urn:microsoft.com/office/officeart/2005/8/layout/list1"/>
    <dgm:cxn modelId="{D741BAC7-6FA7-9D4B-98EF-B317C7D5980A}" type="presOf" srcId="{7F9B39BA-823D-4DBE-B4BE-64217D54A22B}" destId="{69DCBC3F-7499-3E41-AFF7-2DEC049600E8}" srcOrd="0" destOrd="1" presId="urn:microsoft.com/office/officeart/2005/8/layout/list1"/>
    <dgm:cxn modelId="{7307C5CB-491D-A04A-870E-C8DA41DDCF4A}" type="presOf" srcId="{5FD0C6F2-83D2-48CF-80A1-6161AF991B24}" destId="{562F3521-D65D-FF40-A039-C924F5066BEA}" srcOrd="0" destOrd="0" presId="urn:microsoft.com/office/officeart/2005/8/layout/list1"/>
    <dgm:cxn modelId="{F7D597CF-8967-C34E-80DE-F467224891BD}" type="presOf" srcId="{80630B85-EB86-40EA-A2CD-CDAD01704067}" destId="{1410CE0E-7E20-834C-B33E-DA3AC0090AA2}" srcOrd="0" destOrd="0" presId="urn:microsoft.com/office/officeart/2005/8/layout/list1"/>
    <dgm:cxn modelId="{758767DE-31E1-1849-AB7A-EA4FE71EB9D2}" type="presOf" srcId="{1D4344D8-FED4-4232-8AC2-DDC6A70EC240}" destId="{BA9ACBD5-E466-F540-951B-A72ECB341782}" srcOrd="1" destOrd="0" presId="urn:microsoft.com/office/officeart/2005/8/layout/list1"/>
    <dgm:cxn modelId="{AEC9CCE1-CA9F-4B22-BEEC-627E3737759F}" srcId="{49031690-2D15-4F69-BBE8-A8E791AAD2D7}" destId="{80630B85-EB86-40EA-A2CD-CDAD01704067}" srcOrd="3" destOrd="0" parTransId="{DDB8D2BE-3AB7-4C42-B19D-A6E2A1946D8E}" sibTransId="{6E41DE95-62F1-45F8-B708-0889EBC90FBA}"/>
    <dgm:cxn modelId="{B258F3F8-70AA-49B1-808A-39BE9728E345}" srcId="{49031690-2D15-4F69-BBE8-A8E791AAD2D7}" destId="{C447F49A-F975-48B1-B550-CBC33BC1842D}" srcOrd="0" destOrd="0" parTransId="{63250917-E630-4374-B2E5-A2E1DEFA86FA}" sibTransId="{B8192D27-CD73-4608-BCAE-C6EDF9F8BDA8}"/>
    <dgm:cxn modelId="{D7425C5E-F995-654F-B189-482F1FDA1CA3}" type="presParOf" srcId="{3153147D-5313-234A-B38E-32796100A054}" destId="{7608CC10-94C0-1B4A-98CE-6197F66D8378}" srcOrd="0" destOrd="0" presId="urn:microsoft.com/office/officeart/2005/8/layout/list1"/>
    <dgm:cxn modelId="{E4327C5A-C73C-0442-8811-A88EDB95D1BE}" type="presParOf" srcId="{7608CC10-94C0-1B4A-98CE-6197F66D8378}" destId="{9810D503-A996-4F40-9E98-C53FE7407A36}" srcOrd="0" destOrd="0" presId="urn:microsoft.com/office/officeart/2005/8/layout/list1"/>
    <dgm:cxn modelId="{AF7AE88A-4DD5-844E-A2E8-D71FB9588AA8}" type="presParOf" srcId="{7608CC10-94C0-1B4A-98CE-6197F66D8378}" destId="{0D0EAFA2-E8ED-3F4E-8A75-2D44727E62A0}" srcOrd="1" destOrd="0" presId="urn:microsoft.com/office/officeart/2005/8/layout/list1"/>
    <dgm:cxn modelId="{7EB385AA-68DE-6248-86F4-11CB538B3B46}" type="presParOf" srcId="{3153147D-5313-234A-B38E-32796100A054}" destId="{CE104AEC-AE1E-7F4B-B3F2-3714A318E293}" srcOrd="1" destOrd="0" presId="urn:microsoft.com/office/officeart/2005/8/layout/list1"/>
    <dgm:cxn modelId="{1B32E352-B59F-8441-932E-412D50587089}" type="presParOf" srcId="{3153147D-5313-234A-B38E-32796100A054}" destId="{69DCBC3F-7499-3E41-AFF7-2DEC049600E8}" srcOrd="2" destOrd="0" presId="urn:microsoft.com/office/officeart/2005/8/layout/list1"/>
    <dgm:cxn modelId="{98B6F96E-5489-8642-8272-082505918445}" type="presParOf" srcId="{3153147D-5313-234A-B38E-32796100A054}" destId="{69FF94EC-7882-5047-88EF-C234E22CE04B}" srcOrd="3" destOrd="0" presId="urn:microsoft.com/office/officeart/2005/8/layout/list1"/>
    <dgm:cxn modelId="{0D920637-BBF8-864D-BB40-DB949584ECA3}" type="presParOf" srcId="{3153147D-5313-234A-B38E-32796100A054}" destId="{E692A06E-4023-0743-A80F-A9115CDD10F0}" srcOrd="4" destOrd="0" presId="urn:microsoft.com/office/officeart/2005/8/layout/list1"/>
    <dgm:cxn modelId="{770106C8-41E7-8B40-863F-3E16F41E5086}" type="presParOf" srcId="{E692A06E-4023-0743-A80F-A9115CDD10F0}" destId="{562F3521-D65D-FF40-A039-C924F5066BEA}" srcOrd="0" destOrd="0" presId="urn:microsoft.com/office/officeart/2005/8/layout/list1"/>
    <dgm:cxn modelId="{8F88468D-5188-C04C-8729-E3E726568400}" type="presParOf" srcId="{E692A06E-4023-0743-A80F-A9115CDD10F0}" destId="{FDC830C6-D5A6-6642-BA63-459274F71797}" srcOrd="1" destOrd="0" presId="urn:microsoft.com/office/officeart/2005/8/layout/list1"/>
    <dgm:cxn modelId="{7674CC83-43B9-4944-B88A-B6CC7F1AF9CA}" type="presParOf" srcId="{3153147D-5313-234A-B38E-32796100A054}" destId="{A20DBE08-19F7-FD45-AE24-CEB73C8C201A}" srcOrd="5" destOrd="0" presId="urn:microsoft.com/office/officeart/2005/8/layout/list1"/>
    <dgm:cxn modelId="{3A607261-99FC-604F-A255-9DF339F0EC15}" type="presParOf" srcId="{3153147D-5313-234A-B38E-32796100A054}" destId="{B2E5E0BB-8715-0746-8971-107263C08192}" srcOrd="6" destOrd="0" presId="urn:microsoft.com/office/officeart/2005/8/layout/list1"/>
    <dgm:cxn modelId="{2C859FBC-2EEC-074D-B7AC-52DFDE82366E}" type="presParOf" srcId="{3153147D-5313-234A-B38E-32796100A054}" destId="{953308A1-C2AB-DD4A-8592-B56A502CA144}" srcOrd="7" destOrd="0" presId="urn:microsoft.com/office/officeart/2005/8/layout/list1"/>
    <dgm:cxn modelId="{7D40744F-8FEB-B545-8B42-52E0214EC521}" type="presParOf" srcId="{3153147D-5313-234A-B38E-32796100A054}" destId="{48C90EB2-99EE-224C-9442-A84FE4DDBD57}" srcOrd="8" destOrd="0" presId="urn:microsoft.com/office/officeart/2005/8/layout/list1"/>
    <dgm:cxn modelId="{B13A1D4F-0434-954A-B4BF-C163882AA872}" type="presParOf" srcId="{48C90EB2-99EE-224C-9442-A84FE4DDBD57}" destId="{372CD150-0E62-804D-8296-FA68184EF148}" srcOrd="0" destOrd="0" presId="urn:microsoft.com/office/officeart/2005/8/layout/list1"/>
    <dgm:cxn modelId="{F524E083-D850-5F40-9440-E16AC5D38D96}" type="presParOf" srcId="{48C90EB2-99EE-224C-9442-A84FE4DDBD57}" destId="{BA9ACBD5-E466-F540-951B-A72ECB341782}" srcOrd="1" destOrd="0" presId="urn:microsoft.com/office/officeart/2005/8/layout/list1"/>
    <dgm:cxn modelId="{EFD86E8A-78B8-9445-AFB5-08CC206BF148}" type="presParOf" srcId="{3153147D-5313-234A-B38E-32796100A054}" destId="{86D35DC6-3142-8A42-86E9-A78488EE2D28}" srcOrd="9" destOrd="0" presId="urn:microsoft.com/office/officeart/2005/8/layout/list1"/>
    <dgm:cxn modelId="{4654E5AB-FE01-F142-858A-FEEC769D5611}" type="presParOf" srcId="{3153147D-5313-234A-B38E-32796100A054}" destId="{C8FE91B3-5497-794D-8C0D-9CD38DC26770}" srcOrd="10" destOrd="0" presId="urn:microsoft.com/office/officeart/2005/8/layout/list1"/>
    <dgm:cxn modelId="{13FD7546-F93C-3746-A133-09DF9DCD146A}" type="presParOf" srcId="{3153147D-5313-234A-B38E-32796100A054}" destId="{80F9A43E-18E1-0647-A32C-08921FE3B491}" srcOrd="11" destOrd="0" presId="urn:microsoft.com/office/officeart/2005/8/layout/list1"/>
    <dgm:cxn modelId="{61125614-E5F4-8E4B-B5FB-B917E1A62BCB}" type="presParOf" srcId="{3153147D-5313-234A-B38E-32796100A054}" destId="{969673A1-E8E4-8446-AF7E-868604817539}" srcOrd="12" destOrd="0" presId="urn:microsoft.com/office/officeart/2005/8/layout/list1"/>
    <dgm:cxn modelId="{BD4F57A9-1E19-F44D-BD67-DD7B2081DB97}" type="presParOf" srcId="{969673A1-E8E4-8446-AF7E-868604817539}" destId="{1410CE0E-7E20-834C-B33E-DA3AC0090AA2}" srcOrd="0" destOrd="0" presId="urn:microsoft.com/office/officeart/2005/8/layout/list1"/>
    <dgm:cxn modelId="{1AF1F441-8D0A-6C4B-8A45-1DAB254DF199}" type="presParOf" srcId="{969673A1-E8E4-8446-AF7E-868604817539}" destId="{69DDA573-9FE4-C544-B82D-2016A70E6C7E}" srcOrd="1" destOrd="0" presId="urn:microsoft.com/office/officeart/2005/8/layout/list1"/>
    <dgm:cxn modelId="{176E9D97-8508-7C44-BDA1-4E4B0D774F52}" type="presParOf" srcId="{3153147D-5313-234A-B38E-32796100A054}" destId="{90759559-EC9B-2D47-87E6-D7ED5DCD7E5B}" srcOrd="13" destOrd="0" presId="urn:microsoft.com/office/officeart/2005/8/layout/list1"/>
    <dgm:cxn modelId="{C4AAB7E2-507F-E449-A1D6-0959C4C92483}" type="presParOf" srcId="{3153147D-5313-234A-B38E-32796100A054}" destId="{15D08E64-E7A0-9544-92A4-84EB00AEAEC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DCBC3F-7499-3E41-AFF7-2DEC049600E8}">
      <dsp:nvSpPr>
        <dsp:cNvPr id="0" name=""/>
        <dsp:cNvSpPr/>
      </dsp:nvSpPr>
      <dsp:spPr>
        <a:xfrm>
          <a:off x="0" y="398100"/>
          <a:ext cx="6900512" cy="1820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354076" rIns="535556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Basic navigation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How to add your own dataset as a local track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Sharing your view / Exporting as SVG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How to view synteny between different genome assemblies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Tips + Tricks</a:t>
          </a:r>
        </a:p>
      </dsp:txBody>
      <dsp:txXfrm>
        <a:off x="0" y="398100"/>
        <a:ext cx="6900512" cy="1820700"/>
      </dsp:txXfrm>
    </dsp:sp>
    <dsp:sp modelId="{0D0EAFA2-E8ED-3F4E-8A75-2D44727E62A0}">
      <dsp:nvSpPr>
        <dsp:cNvPr id="0" name=""/>
        <dsp:cNvSpPr/>
      </dsp:nvSpPr>
      <dsp:spPr>
        <a:xfrm>
          <a:off x="345025" y="147180"/>
          <a:ext cx="4830358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1) Introduction to JBrowse2</a:t>
          </a:r>
        </a:p>
      </dsp:txBody>
      <dsp:txXfrm>
        <a:off x="369523" y="171678"/>
        <a:ext cx="4781362" cy="452844"/>
      </dsp:txXfrm>
    </dsp:sp>
    <dsp:sp modelId="{B2E5E0BB-8715-0746-8971-107263C08192}">
      <dsp:nvSpPr>
        <dsp:cNvPr id="0" name=""/>
        <dsp:cNvSpPr/>
      </dsp:nvSpPr>
      <dsp:spPr>
        <a:xfrm>
          <a:off x="0" y="2561520"/>
          <a:ext cx="6900512" cy="428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C830C6-D5A6-6642-BA63-459274F71797}">
      <dsp:nvSpPr>
        <dsp:cNvPr id="0" name=""/>
        <dsp:cNvSpPr/>
      </dsp:nvSpPr>
      <dsp:spPr>
        <a:xfrm>
          <a:off x="345025" y="2310600"/>
          <a:ext cx="4830358" cy="501840"/>
        </a:xfrm>
        <a:prstGeom prst="roundRect">
          <a:avLst/>
        </a:prstGeom>
        <a:solidFill>
          <a:schemeClr val="accent2">
            <a:hueOff val="28547"/>
            <a:satOff val="9998"/>
            <a:lumOff val="5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2) Case studies by Rob Stonehouse</a:t>
          </a:r>
        </a:p>
      </dsp:txBody>
      <dsp:txXfrm>
        <a:off x="369523" y="2335098"/>
        <a:ext cx="4781362" cy="452844"/>
      </dsp:txXfrm>
    </dsp:sp>
    <dsp:sp modelId="{C8FE91B3-5497-794D-8C0D-9CD38DC26770}">
      <dsp:nvSpPr>
        <dsp:cNvPr id="0" name=""/>
        <dsp:cNvSpPr/>
      </dsp:nvSpPr>
      <dsp:spPr>
        <a:xfrm>
          <a:off x="0" y="3332640"/>
          <a:ext cx="6900512" cy="428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ACBD5-E466-F540-951B-A72ECB341782}">
      <dsp:nvSpPr>
        <dsp:cNvPr id="0" name=""/>
        <dsp:cNvSpPr/>
      </dsp:nvSpPr>
      <dsp:spPr>
        <a:xfrm>
          <a:off x="345025" y="3081720"/>
          <a:ext cx="4830358" cy="501840"/>
        </a:xfrm>
        <a:prstGeom prst="roundRect">
          <a:avLst/>
        </a:prstGeom>
        <a:solidFill>
          <a:schemeClr val="accent2">
            <a:hueOff val="57095"/>
            <a:satOff val="19997"/>
            <a:lumOff val="11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Break!</a:t>
          </a:r>
        </a:p>
      </dsp:txBody>
      <dsp:txXfrm>
        <a:off x="369523" y="3106218"/>
        <a:ext cx="4781362" cy="452844"/>
      </dsp:txXfrm>
    </dsp:sp>
    <dsp:sp modelId="{15D08E64-E7A0-9544-92A4-84EB00AEAECE}">
      <dsp:nvSpPr>
        <dsp:cNvPr id="0" name=""/>
        <dsp:cNvSpPr/>
      </dsp:nvSpPr>
      <dsp:spPr>
        <a:xfrm>
          <a:off x="0" y="4103760"/>
          <a:ext cx="6900512" cy="1285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85642"/>
              <a:satOff val="29995"/>
              <a:lumOff val="170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354076" rIns="535556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Adding our own phenotypic trait data to an existing variant track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Adding a local GWAS track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Time permitting: Any requests?</a:t>
          </a:r>
        </a:p>
      </dsp:txBody>
      <dsp:txXfrm>
        <a:off x="0" y="4103760"/>
        <a:ext cx="6900512" cy="1285199"/>
      </dsp:txXfrm>
    </dsp:sp>
    <dsp:sp modelId="{69DDA573-9FE4-C544-B82D-2016A70E6C7E}">
      <dsp:nvSpPr>
        <dsp:cNvPr id="0" name=""/>
        <dsp:cNvSpPr/>
      </dsp:nvSpPr>
      <dsp:spPr>
        <a:xfrm>
          <a:off x="345025" y="3852840"/>
          <a:ext cx="4830358" cy="501840"/>
        </a:xfrm>
        <a:prstGeom prst="roundRect">
          <a:avLst/>
        </a:prstGeom>
        <a:solidFill>
          <a:schemeClr val="accent2">
            <a:hueOff val="85642"/>
            <a:satOff val="29995"/>
            <a:lumOff val="1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3) Live demonstration</a:t>
          </a:r>
        </a:p>
      </dsp:txBody>
      <dsp:txXfrm>
        <a:off x="369523" y="3877338"/>
        <a:ext cx="4781362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ptos Display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ptos Display" panose="020B0004020202020204" pitchFamily="34" charset="0"/>
              </a:defRPr>
            </a:lvl1pPr>
          </a:lstStyle>
          <a:p>
            <a:fld id="{72F47C41-65D3-BE4E-945C-6092055437F9}" type="datetimeFigureOut">
              <a:rPr lang="en-US" smtClean="0"/>
              <a:pPr/>
              <a:t>3/11/26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ptos Display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ptos Display" panose="020B0004020202020204" pitchFamily="34" charset="0"/>
              </a:defRPr>
            </a:lvl1pPr>
          </a:lstStyle>
          <a:p>
            <a:fld id="{68CC095C-197C-F44C-A470-75DDBAF051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69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ptos Display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ptos Display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ptos Display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ptos Display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ptos Display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84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80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35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63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03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19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63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54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21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Analysis of Centromere peaks was done by Alex </a:t>
            </a:r>
            <a:r>
              <a:rPr lang="en-US" dirty="0" err="1"/>
              <a:t>Silvestrini</a:t>
            </a:r>
            <a:r>
              <a:rPr lang="en-US" dirty="0"/>
              <a:t> using three different software/methods. He explained to me that all 3 tracks should be selected at a time, and to combine the evidence from all 3 to determine the likelihood of a centromere’s position.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53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1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26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81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75C98-5FEF-9AA9-0D26-3A73DA7E4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4EE8A-E202-8BFE-AA2D-084102EE9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B9FC3-0A89-1E59-B78A-4BCFC2DCC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7E0B-EDC5-169E-6C09-ACB870B3C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470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75C98-5FEF-9AA9-0D26-3A73DA7E4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4EE8A-E202-8BFE-AA2D-084102EE9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B9FC3-0A89-1E59-B78A-4BCFC2DCC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7E0B-EDC5-169E-6C09-ACB870B3C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919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75C98-5FEF-9AA9-0D26-3A73DA7E4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4EE8A-E202-8BFE-AA2D-084102EE9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B9FC3-0A89-1E59-B78A-4BCFC2DCC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7E0B-EDC5-169E-6C09-ACB870B3C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147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75C98-5FEF-9AA9-0D26-3A73DA7E4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4EE8A-E202-8BFE-AA2D-084102EE9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B9FC3-0A89-1E59-B78A-4BCFC2DCC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7E0B-EDC5-169E-6C09-ACB870B3C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551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75C98-5FEF-9AA9-0D26-3A73DA7E4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4EE8A-E202-8BFE-AA2D-084102EE9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B9FC3-0A89-1E59-B78A-4BCFC2DCC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7E0B-EDC5-169E-6C09-ACB870B3C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56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75C98-5FEF-9AA9-0D26-3A73DA7E4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4EE8A-E202-8BFE-AA2D-084102EE9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B9FC3-0A89-1E59-B78A-4BCFC2DCC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7E0B-EDC5-169E-6C09-ACB870B3C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820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75C98-5FEF-9AA9-0D26-3A73DA7E4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4EE8A-E202-8BFE-AA2D-084102EE9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B9FC3-0A89-1E59-B78A-4BCFC2DCC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7E0B-EDC5-169E-6C09-ACB870B3C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8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75C98-5FEF-9AA9-0D26-3A73DA7E4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4EE8A-E202-8BFE-AA2D-084102EE9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B9FC3-0A89-1E59-B78A-4BCFC2DCC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7E0B-EDC5-169E-6C09-ACB870B3C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453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75C98-5FEF-9AA9-0D26-3A73DA7E4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4EE8A-E202-8BFE-AA2D-084102EE9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B9FC3-0A89-1E59-B78A-4BCFC2DCC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7E0B-EDC5-169E-6C09-ACB870B3C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42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tracks won’t show up without zooming in closer. There are a few ways to zoom in </a:t>
            </a:r>
            <a:r>
              <a:rPr lang="en-US" dirty="0" err="1"/>
              <a:t>JBrowse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977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75C98-5FEF-9AA9-0D26-3A73DA7E4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4EE8A-E202-8BFE-AA2D-084102EE9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B9FC3-0A89-1E59-B78A-4BCFC2DCC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SUBMIT will automatically download the SVG in your browser. You can open it within your browser to view 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7E0B-EDC5-169E-6C09-ACB870B3C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599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75C98-5FEF-9AA9-0D26-3A73DA7E4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4EE8A-E202-8BFE-AA2D-084102EE9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B9FC3-0A89-1E59-B78A-4BCFC2DCC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7E0B-EDC5-169E-6C09-ACB870B3C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95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75C98-5FEF-9AA9-0D26-3A73DA7E4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4EE8A-E202-8BFE-AA2D-084102EE9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B9FC3-0A89-1E59-B78A-4BCFC2DCC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7E0B-EDC5-169E-6C09-ACB870B3C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223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75C98-5FEF-9AA9-0D26-3A73DA7E4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4EE8A-E202-8BFE-AA2D-084102EE9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B9FC3-0A89-1E59-B78A-4BCFC2DCC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7E0B-EDC5-169E-6C09-ACB870B3C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6554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75C98-5FEF-9AA9-0D26-3A73DA7E4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4EE8A-E202-8BFE-AA2D-084102EE9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B9FC3-0A89-1E59-B78A-4BCFC2DCC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7E0B-EDC5-169E-6C09-ACB870B3C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914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024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960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452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250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02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007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620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829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2555F-BD52-E01D-8EF5-70008CEDB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A97A13-2B41-F23A-D9AA-BA48A24140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4201ED-311B-2A4D-659C-024B8BFA9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53AC9-685D-6504-DF7F-00B2C4B4B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082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25D20-E934-C3F3-89E5-0C8EC2680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EAE6B1-B61A-0362-E871-E4CD74E3E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C4C157-CEF5-5F95-86FF-A657D8989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FD64A-C725-B98F-9F39-4D4951695D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778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25D20-E934-C3F3-89E5-0C8EC2680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EAE6B1-B61A-0362-E871-E4CD74E3E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C4C157-CEF5-5F95-86FF-A657D8989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FD64A-C725-B98F-9F39-4D4951695D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599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25D20-E934-C3F3-89E5-0C8EC2680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EAE6B1-B61A-0362-E871-E4CD74E3E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C4C157-CEF5-5F95-86FF-A657D8989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FD64A-C725-B98F-9F39-4D4951695D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367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25D20-E934-C3F3-89E5-0C8EC2680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EAE6B1-B61A-0362-E871-E4CD74E3E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C4C157-CEF5-5F95-86FF-A657D8989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FD64A-C725-B98F-9F39-4D4951695D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96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25D20-E934-C3F3-89E5-0C8EC2680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EAE6B1-B61A-0362-E871-E4CD74E3E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C4C157-CEF5-5F95-86FF-A657D8989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FD64A-C725-B98F-9F39-4D4951695D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354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25D20-E934-C3F3-89E5-0C8EC2680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EAE6B1-B61A-0362-E871-E4CD74E3E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C4C157-CEF5-5F95-86FF-A657D8989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FD64A-C725-B98F-9F39-4D4951695D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474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25D20-E934-C3F3-89E5-0C8EC2680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EAE6B1-B61A-0362-E871-E4CD74E3E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C4C157-CEF5-5F95-86FF-A657D8989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FD64A-C725-B98F-9F39-4D4951695D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0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953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25D20-E934-C3F3-89E5-0C8EC2680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EAE6B1-B61A-0362-E871-E4CD74E3E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C4C157-CEF5-5F95-86FF-A657D8989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FD64A-C725-B98F-9F39-4D4951695D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543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25D20-E934-C3F3-89E5-0C8EC2680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EAE6B1-B61A-0362-E871-E4CD74E3E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C4C157-CEF5-5F95-86FF-A657D8989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FD64A-C725-B98F-9F39-4D4951695D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347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25D20-E934-C3F3-89E5-0C8EC2680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EAE6B1-B61A-0362-E871-E4CD74E3E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C4C157-CEF5-5F95-86FF-A657D8989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FD64A-C725-B98F-9F39-4D4951695D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746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25D20-E934-C3F3-89E5-0C8EC2680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EAE6B1-B61A-0362-E871-E4CD74E3E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C4C157-CEF5-5F95-86FF-A657D8989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FD64A-C725-B98F-9F39-4D4951695D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23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15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44209-3799-032B-20E7-328A7F179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405ED3-E1C2-811B-CFDD-2A617E0B57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B3C897-3CC0-562B-0275-34BA6C8D4C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32D94-A16E-DFA8-E78D-8102854CE1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85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71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C095C-197C-F44C-A470-75DDBAF051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21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41A2E-8228-1B4D-98A3-A19120FD1C6F}" type="datetime1">
              <a:rPr lang="en-CA" smtClean="0"/>
              <a:t>2026-03-12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55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686EB-CA08-A44E-9F4E-559103134529}" type="datetime1">
              <a:rPr lang="en-CA" smtClean="0"/>
              <a:t>2026-03-12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10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0B48C-C2F7-AE44-9596-CAD65D75964B}" type="datetime1">
              <a:rPr lang="en-CA" smtClean="0"/>
              <a:t>2026-03-12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42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704DB-2F85-BB43-A305-ED8A527B23FC}" type="datetime1">
              <a:rPr lang="en-CA" smtClean="0"/>
              <a:t>2026-03-12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48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0FB8A-6F80-3A45-80D8-D3A989EC6EEB}" type="datetime1">
              <a:rPr lang="en-CA" smtClean="0"/>
              <a:t>2026-03-12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9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C683E-8372-AA48-92F5-891331E8D923}" type="datetime1">
              <a:rPr lang="en-CA" smtClean="0"/>
              <a:t>2026-03-12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13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F0B-A3B9-AE47-ADB7-7D7A561114B6}" type="datetime1">
              <a:rPr lang="en-CA" smtClean="0"/>
              <a:t>2026-03-12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83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44ED1-B510-7A47-9597-1DA0260CDEF7}" type="datetime1">
              <a:rPr lang="en-CA" smtClean="0"/>
              <a:t>2026-03-12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0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644C-5E9D-6A4A-9529-3AACE7FB6A53}" type="datetime1">
              <a:rPr lang="en-CA" smtClean="0"/>
              <a:t>2026-03-12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9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62C2-EB15-3E42-AC27-2BE8B3D1BF18}" type="datetime1">
              <a:rPr lang="en-CA" smtClean="0"/>
              <a:t>2026-03-12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2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FB7B-B6EB-2D41-BE29-6DCC71C6F076}" type="datetime1">
              <a:rPr lang="en-CA" smtClean="0"/>
              <a:t>2026-03-12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4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fld id="{3FE4674B-076D-9240-84AA-2DBAB07363DD}" type="datetime1">
              <a:rPr lang="en-CA" smtClean="0"/>
              <a:pPr/>
              <a:t>2026-03-12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fld id="{02B99042-810F-F749-9DFA-93D95B20FA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759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ptos Display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ptos Display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ptos Display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ptos Display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ptos Display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ptos Display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5.svg"/><Relationship Id="rId4" Type="http://schemas.openxmlformats.org/officeDocument/2006/relationships/image" Target="../media/image16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5.svg"/><Relationship Id="rId5" Type="http://schemas.openxmlformats.org/officeDocument/2006/relationships/image" Target="../media/image20.png"/><Relationship Id="rId10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pulse.usask.ca/JBrowse2-Lens/?session=share-hR0RcDEh63&amp;password=YfMWo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s.jbrowse.org/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8E54F9-849C-4865-8C5E-FD967B81D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91AE6B3-1D2D-4C67-A4DB-888635B52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054983"/>
          </a:xfrm>
          <a:custGeom>
            <a:avLst/>
            <a:gdLst>
              <a:gd name="connsiteX0" fmla="*/ 6788003 w 12188952"/>
              <a:gd name="connsiteY0" fmla="*/ 5986774 h 6054983"/>
              <a:gd name="connsiteX1" fmla="*/ 6787005 w 12188952"/>
              <a:gd name="connsiteY1" fmla="*/ 5986852 h 6054983"/>
              <a:gd name="connsiteX2" fmla="*/ 6786779 w 12188952"/>
              <a:gd name="connsiteY2" fmla="*/ 5987386 h 6054983"/>
              <a:gd name="connsiteX3" fmla="*/ 0 w 12188952"/>
              <a:gd name="connsiteY3" fmla="*/ 0 h 6054983"/>
              <a:gd name="connsiteX4" fmla="*/ 12188952 w 12188952"/>
              <a:gd name="connsiteY4" fmla="*/ 0 h 6054983"/>
              <a:gd name="connsiteX5" fmla="*/ 12188952 w 12188952"/>
              <a:gd name="connsiteY5" fmla="*/ 5092539 h 6054983"/>
              <a:gd name="connsiteX6" fmla="*/ 12058081 w 12188952"/>
              <a:gd name="connsiteY6" fmla="*/ 5131579 h 6054983"/>
              <a:gd name="connsiteX7" fmla="*/ 11673881 w 12188952"/>
              <a:gd name="connsiteY7" fmla="*/ 5235154 h 6054983"/>
              <a:gd name="connsiteX8" fmla="*/ 10422749 w 12188952"/>
              <a:gd name="connsiteY8" fmla="*/ 5518693 h 6054983"/>
              <a:gd name="connsiteX9" fmla="*/ 9421666 w 12188952"/>
              <a:gd name="connsiteY9" fmla="*/ 5693855 h 6054983"/>
              <a:gd name="connsiteX10" fmla="*/ 8456304 w 12188952"/>
              <a:gd name="connsiteY10" fmla="*/ 5827556 h 6054983"/>
              <a:gd name="connsiteX11" fmla="*/ 7714041 w 12188952"/>
              <a:gd name="connsiteY11" fmla="*/ 5907503 h 6054983"/>
              <a:gd name="connsiteX12" fmla="*/ 6949978 w 12188952"/>
              <a:gd name="connsiteY12" fmla="*/ 5973283 h 6054983"/>
              <a:gd name="connsiteX13" fmla="*/ 6934569 w 12188952"/>
              <a:gd name="connsiteY13" fmla="*/ 5975354 h 6054983"/>
              <a:gd name="connsiteX14" fmla="*/ 6788750 w 12188952"/>
              <a:gd name="connsiteY14" fmla="*/ 5986715 h 6054983"/>
              <a:gd name="connsiteX15" fmla="*/ 6798241 w 12188952"/>
              <a:gd name="connsiteY15" fmla="*/ 5988535 h 6054983"/>
              <a:gd name="connsiteX16" fmla="*/ 6833723 w 12188952"/>
              <a:gd name="connsiteY16" fmla="*/ 5986828 h 6054983"/>
              <a:gd name="connsiteX17" fmla="*/ 6882282 w 12188952"/>
              <a:gd name="connsiteY17" fmla="*/ 5983850 h 6054983"/>
              <a:gd name="connsiteX18" fmla="*/ 7576876 w 12188952"/>
              <a:gd name="connsiteY18" fmla="*/ 5951323 h 6054983"/>
              <a:gd name="connsiteX19" fmla="*/ 8621689 w 12188952"/>
              <a:gd name="connsiteY19" fmla="*/ 5864426 h 6054983"/>
              <a:gd name="connsiteX20" fmla="*/ 9477600 w 12188952"/>
              <a:gd name="connsiteY20" fmla="*/ 5760520 h 6054983"/>
              <a:gd name="connsiteX21" fmla="*/ 10626651 w 12188952"/>
              <a:gd name="connsiteY21" fmla="*/ 5566363 h 6054983"/>
              <a:gd name="connsiteX22" fmla="*/ 11995498 w 12188952"/>
              <a:gd name="connsiteY22" fmla="*/ 5240369 h 6054983"/>
              <a:gd name="connsiteX23" fmla="*/ 12188952 w 12188952"/>
              <a:gd name="connsiteY23" fmla="*/ 5183370 h 6054983"/>
              <a:gd name="connsiteX24" fmla="*/ 12188952 w 12188952"/>
              <a:gd name="connsiteY24" fmla="*/ 5238107 h 6054983"/>
              <a:gd name="connsiteX25" fmla="*/ 11826300 w 12188952"/>
              <a:gd name="connsiteY25" fmla="*/ 5343406 h 6054983"/>
              <a:gd name="connsiteX26" fmla="*/ 10936448 w 12188952"/>
              <a:gd name="connsiteY26" fmla="*/ 5557921 h 6054983"/>
              <a:gd name="connsiteX27" fmla="*/ 9983034 w 12188952"/>
              <a:gd name="connsiteY27" fmla="*/ 5737926 h 6054983"/>
              <a:gd name="connsiteX28" fmla="*/ 9184585 w 12188952"/>
              <a:gd name="connsiteY28" fmla="*/ 5853873 h 6054983"/>
              <a:gd name="connsiteX29" fmla="*/ 8576053 w 12188952"/>
              <a:gd name="connsiteY29" fmla="*/ 5923392 h 6054983"/>
              <a:gd name="connsiteX30" fmla="*/ 7862392 w 12188952"/>
              <a:gd name="connsiteY30" fmla="*/ 5984843 h 6054983"/>
              <a:gd name="connsiteX31" fmla="*/ 6933768 w 12188952"/>
              <a:gd name="connsiteY31" fmla="*/ 6036237 h 6054983"/>
              <a:gd name="connsiteX32" fmla="*/ 6476130 w 12188952"/>
              <a:gd name="connsiteY32" fmla="*/ 6050140 h 6054983"/>
              <a:gd name="connsiteX33" fmla="*/ 6360703 w 12188952"/>
              <a:gd name="connsiteY33" fmla="*/ 6054983 h 6054983"/>
              <a:gd name="connsiteX34" fmla="*/ 6055614 w 12188952"/>
              <a:gd name="connsiteY34" fmla="*/ 6054983 h 6054983"/>
              <a:gd name="connsiteX35" fmla="*/ 5976289 w 12188952"/>
              <a:gd name="connsiteY35" fmla="*/ 6050389 h 6054983"/>
              <a:gd name="connsiteX36" fmla="*/ 5263770 w 12188952"/>
              <a:gd name="connsiteY36" fmla="*/ 6014140 h 6054983"/>
              <a:gd name="connsiteX37" fmla="*/ 4345190 w 12188952"/>
              <a:gd name="connsiteY37" fmla="*/ 5952070 h 6054983"/>
              <a:gd name="connsiteX38" fmla="*/ 3372201 w 12188952"/>
              <a:gd name="connsiteY38" fmla="*/ 5853501 h 6054983"/>
              <a:gd name="connsiteX39" fmla="*/ 2361582 w 12188952"/>
              <a:gd name="connsiteY39" fmla="*/ 5734574 h 6054983"/>
              <a:gd name="connsiteX40" fmla="*/ 1232869 w 12188952"/>
              <a:gd name="connsiteY40" fmla="*/ 5561398 h 6054983"/>
              <a:gd name="connsiteX41" fmla="*/ 68483 w 12188952"/>
              <a:gd name="connsiteY41" fmla="*/ 5321691 h 6054983"/>
              <a:gd name="connsiteX42" fmla="*/ 0 w 12188952"/>
              <a:gd name="connsiteY42" fmla="*/ 5304336 h 6054983"/>
              <a:gd name="connsiteX43" fmla="*/ 0 w 12188952"/>
              <a:gd name="connsiteY43" fmla="*/ 5247847 h 6054983"/>
              <a:gd name="connsiteX44" fmla="*/ 72423 w 12188952"/>
              <a:gd name="connsiteY44" fmla="*/ 5266624 h 6054983"/>
              <a:gd name="connsiteX45" fmla="*/ 600566 w 12188952"/>
              <a:gd name="connsiteY45" fmla="*/ 5384994 h 6054983"/>
              <a:gd name="connsiteX46" fmla="*/ 1769069 w 12188952"/>
              <a:gd name="connsiteY46" fmla="*/ 5595162 h 6054983"/>
              <a:gd name="connsiteX47" fmla="*/ 2612900 w 12188952"/>
              <a:gd name="connsiteY47" fmla="*/ 5712104 h 6054983"/>
              <a:gd name="connsiteX48" fmla="*/ 2580488 w 12188952"/>
              <a:gd name="connsiteY48" fmla="*/ 5702173 h 6054983"/>
              <a:gd name="connsiteX49" fmla="*/ 1112357 w 12188952"/>
              <a:gd name="connsiteY49" fmla="*/ 5369476 h 6054983"/>
              <a:gd name="connsiteX50" fmla="*/ 420307 w 12188952"/>
              <a:gd name="connsiteY50" fmla="*/ 5170043 h 6054983"/>
              <a:gd name="connsiteX51" fmla="*/ 0 w 12188952"/>
              <a:gd name="connsiteY51" fmla="*/ 5031126 h 605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88952" h="6054983">
                <a:moveTo>
                  <a:pt x="6788003" y="5986774"/>
                </a:moveTo>
                <a:lnTo>
                  <a:pt x="6787005" y="5986852"/>
                </a:lnTo>
                <a:lnTo>
                  <a:pt x="6786779" y="5987386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5092539"/>
                </a:lnTo>
                <a:lnTo>
                  <a:pt x="12058081" y="5131579"/>
                </a:lnTo>
                <a:cubicBezTo>
                  <a:pt x="11930517" y="5167793"/>
                  <a:pt x="11802439" y="5202322"/>
                  <a:pt x="11673881" y="5235154"/>
                </a:cubicBezTo>
                <a:cubicBezTo>
                  <a:pt x="11259973" y="5342661"/>
                  <a:pt x="10842632" y="5436263"/>
                  <a:pt x="10422749" y="5518693"/>
                </a:cubicBezTo>
                <a:cubicBezTo>
                  <a:pt x="10090287" y="5583904"/>
                  <a:pt x="9756593" y="5642301"/>
                  <a:pt x="9421666" y="5693855"/>
                </a:cubicBezTo>
                <a:cubicBezTo>
                  <a:pt x="9100721" y="5743512"/>
                  <a:pt x="8778938" y="5788079"/>
                  <a:pt x="8456304" y="5827556"/>
                </a:cubicBezTo>
                <a:cubicBezTo>
                  <a:pt x="8209307" y="5857722"/>
                  <a:pt x="7961801" y="5883295"/>
                  <a:pt x="7714041" y="5907503"/>
                </a:cubicBezTo>
                <a:lnTo>
                  <a:pt x="6949978" y="5973283"/>
                </a:lnTo>
                <a:lnTo>
                  <a:pt x="6934569" y="5975354"/>
                </a:lnTo>
                <a:lnTo>
                  <a:pt x="6788750" y="5986715"/>
                </a:lnTo>
                <a:lnTo>
                  <a:pt x="6798241" y="5988535"/>
                </a:lnTo>
                <a:cubicBezTo>
                  <a:pt x="6809920" y="5989001"/>
                  <a:pt x="6822028" y="5986828"/>
                  <a:pt x="6833723" y="5986828"/>
                </a:cubicBezTo>
                <a:cubicBezTo>
                  <a:pt x="6849867" y="5986828"/>
                  <a:pt x="6866012" y="5984221"/>
                  <a:pt x="6882282" y="5983850"/>
                </a:cubicBezTo>
                <a:cubicBezTo>
                  <a:pt x="7114026" y="5978388"/>
                  <a:pt x="7345514" y="5966221"/>
                  <a:pt x="7576876" y="5951323"/>
                </a:cubicBezTo>
                <a:cubicBezTo>
                  <a:pt x="7925570" y="5928855"/>
                  <a:pt x="8274011" y="5900676"/>
                  <a:pt x="8621689" y="5864426"/>
                </a:cubicBezTo>
                <a:cubicBezTo>
                  <a:pt x="8907712" y="5835128"/>
                  <a:pt x="9193011" y="5800493"/>
                  <a:pt x="9477600" y="5760520"/>
                </a:cubicBezTo>
                <a:cubicBezTo>
                  <a:pt x="9862435" y="5706146"/>
                  <a:pt x="10245452" y="5641432"/>
                  <a:pt x="10626651" y="5566363"/>
                </a:cubicBezTo>
                <a:cubicBezTo>
                  <a:pt x="11087341" y="5475243"/>
                  <a:pt x="11544088" y="5367737"/>
                  <a:pt x="11995498" y="5240369"/>
                </a:cubicBezTo>
                <a:lnTo>
                  <a:pt x="12188952" y="5183370"/>
                </a:lnTo>
                <a:lnTo>
                  <a:pt x="12188952" y="5238107"/>
                </a:lnTo>
                <a:lnTo>
                  <a:pt x="11826300" y="5343406"/>
                </a:lnTo>
                <a:cubicBezTo>
                  <a:pt x="11531885" y="5423103"/>
                  <a:pt x="11235310" y="5493989"/>
                  <a:pt x="10936448" y="5557921"/>
                </a:cubicBezTo>
                <a:cubicBezTo>
                  <a:pt x="10620168" y="5625703"/>
                  <a:pt x="10302365" y="5685700"/>
                  <a:pt x="9983034" y="5737926"/>
                </a:cubicBezTo>
                <a:cubicBezTo>
                  <a:pt x="9717606" y="5781375"/>
                  <a:pt x="9451451" y="5820020"/>
                  <a:pt x="9184585" y="5853873"/>
                </a:cubicBezTo>
                <a:cubicBezTo>
                  <a:pt x="8981951" y="5879447"/>
                  <a:pt x="8779319" y="5903530"/>
                  <a:pt x="8576053" y="5923392"/>
                </a:cubicBezTo>
                <a:cubicBezTo>
                  <a:pt x="8338462" y="5946112"/>
                  <a:pt x="8100618" y="5967587"/>
                  <a:pt x="7862392" y="5984843"/>
                </a:cubicBezTo>
                <a:cubicBezTo>
                  <a:pt x="7553105" y="6007187"/>
                  <a:pt x="7243690" y="6025065"/>
                  <a:pt x="6933768" y="6036237"/>
                </a:cubicBezTo>
                <a:cubicBezTo>
                  <a:pt x="6781221" y="6041700"/>
                  <a:pt x="6628676" y="6045548"/>
                  <a:pt x="6476130" y="6050140"/>
                </a:cubicBezTo>
                <a:cubicBezTo>
                  <a:pt x="6437585" y="6048056"/>
                  <a:pt x="6398929" y="6049681"/>
                  <a:pt x="6360703" y="6054983"/>
                </a:cubicBezTo>
                <a:lnTo>
                  <a:pt x="6055614" y="6054983"/>
                </a:lnTo>
                <a:lnTo>
                  <a:pt x="5976289" y="6050389"/>
                </a:lnTo>
                <a:cubicBezTo>
                  <a:pt x="5738826" y="6037976"/>
                  <a:pt x="5501363" y="6024197"/>
                  <a:pt x="5263770" y="6014140"/>
                </a:cubicBezTo>
                <a:cubicBezTo>
                  <a:pt x="4957027" y="6001724"/>
                  <a:pt x="4650663" y="5981244"/>
                  <a:pt x="4345190" y="5952070"/>
                </a:cubicBezTo>
                <a:cubicBezTo>
                  <a:pt x="4020648" y="5921158"/>
                  <a:pt x="3696870" y="5886523"/>
                  <a:pt x="3372201" y="5853501"/>
                </a:cubicBezTo>
                <a:cubicBezTo>
                  <a:pt x="3034653" y="5819239"/>
                  <a:pt x="2697781" y="5779600"/>
                  <a:pt x="2361582" y="5734574"/>
                </a:cubicBezTo>
                <a:cubicBezTo>
                  <a:pt x="1984196" y="5684421"/>
                  <a:pt x="1607962" y="5626695"/>
                  <a:pt x="1232869" y="5561398"/>
                </a:cubicBezTo>
                <a:cubicBezTo>
                  <a:pt x="841970" y="5492685"/>
                  <a:pt x="453644" y="5414197"/>
                  <a:pt x="68483" y="5321691"/>
                </a:cubicBezTo>
                <a:lnTo>
                  <a:pt x="0" y="5304336"/>
                </a:lnTo>
                <a:lnTo>
                  <a:pt x="0" y="5247847"/>
                </a:lnTo>
                <a:lnTo>
                  <a:pt x="72423" y="5266624"/>
                </a:lnTo>
                <a:cubicBezTo>
                  <a:pt x="247899" y="5308802"/>
                  <a:pt x="424058" y="5348062"/>
                  <a:pt x="600566" y="5384994"/>
                </a:cubicBezTo>
                <a:cubicBezTo>
                  <a:pt x="988032" y="5465808"/>
                  <a:pt x="1377788" y="5534706"/>
                  <a:pt x="1769069" y="5595162"/>
                </a:cubicBezTo>
                <a:cubicBezTo>
                  <a:pt x="2051913" y="5638738"/>
                  <a:pt x="2335141" y="5678835"/>
                  <a:pt x="2612900" y="5712104"/>
                </a:cubicBezTo>
                <a:cubicBezTo>
                  <a:pt x="2604892" y="5714711"/>
                  <a:pt x="2593962" y="5704655"/>
                  <a:pt x="2580488" y="5702173"/>
                </a:cubicBezTo>
                <a:cubicBezTo>
                  <a:pt x="2086656" y="5610221"/>
                  <a:pt x="1597284" y="5499328"/>
                  <a:pt x="1112357" y="5369476"/>
                </a:cubicBezTo>
                <a:cubicBezTo>
                  <a:pt x="880233" y="5307405"/>
                  <a:pt x="649550" y="5240927"/>
                  <a:pt x="420307" y="5170043"/>
                </a:cubicBezTo>
                <a:lnTo>
                  <a:pt x="0" y="50311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72A416-6184-92F5-3958-DFDCAEDBF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9452"/>
            <a:ext cx="9144000" cy="2526738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  <a:latin typeface="Aptos Display" panose="020B0004020202020204" pitchFamily="34" charset="0"/>
              </a:rPr>
              <a:t>Introduction to our</a:t>
            </a:r>
            <a:br>
              <a:rPr lang="en-US" sz="6600" dirty="0">
                <a:solidFill>
                  <a:srgbClr val="FFFFFF"/>
                </a:solidFill>
                <a:latin typeface="Aptos Display" panose="020B0004020202020204" pitchFamily="34" charset="0"/>
              </a:rPr>
            </a:br>
            <a:r>
              <a:rPr lang="en-US" sz="6600" i="1" dirty="0">
                <a:solidFill>
                  <a:srgbClr val="FFFFFF"/>
                </a:solidFill>
                <a:latin typeface="Aptos Display" panose="020B0004020202020204" pitchFamily="34" charset="0"/>
              </a:rPr>
              <a:t>Lens</a:t>
            </a:r>
            <a:r>
              <a:rPr lang="en-US" sz="6600" dirty="0">
                <a:solidFill>
                  <a:srgbClr val="FFFFFF"/>
                </a:solidFill>
                <a:latin typeface="Aptos Display" panose="020B0004020202020204" pitchFamily="34" charset="0"/>
              </a:rPr>
              <a:t> </a:t>
            </a:r>
            <a:r>
              <a:rPr lang="en-US" sz="6600" b="1" dirty="0">
                <a:solidFill>
                  <a:srgbClr val="FFFFFF"/>
                </a:solidFill>
                <a:latin typeface="Aptos Display" panose="020B0004020202020204" pitchFamily="34" charset="0"/>
              </a:rPr>
              <a:t>JBrowse2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2E3B5-3755-7B93-57CC-B51BA6999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5230"/>
            <a:ext cx="9144000" cy="16265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ptos Display" panose="020B0004020202020204" pitchFamily="34" charset="0"/>
              </a:rPr>
              <a:t>Carolyn Caron</a:t>
            </a:r>
          </a:p>
          <a:p>
            <a:r>
              <a:rPr lang="en-US" dirty="0">
                <a:solidFill>
                  <a:srgbClr val="FFFFFF"/>
                </a:solidFill>
                <a:latin typeface="Aptos Display" panose="020B0004020202020204" pitchFamily="34" charset="0"/>
              </a:rPr>
              <a:t>JBrowse2 Workshop – March 16, 2026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D080EC2-42B5-4E04-BBF7-F0BC5CB7C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35665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789C0-97DA-96A8-E6E3-66037532A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18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90E1-611E-A44E-1D06-7F3C0871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785B-3560-8ACB-F7AA-587391B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Navigation</a:t>
            </a:r>
            <a:endParaRPr lang="en-US" sz="4800" dirty="0">
              <a:latin typeface="Aptos Display"/>
            </a:endParaRPr>
          </a:p>
          <a:p>
            <a:endParaRPr lang="en-US" dirty="0">
              <a:ea typeface="Calibri Light"/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0D767E-8F18-9C28-9565-91EA97797E62}"/>
              </a:ext>
            </a:extLst>
          </p:cNvPr>
          <p:cNvSpPr txBox="1"/>
          <p:nvPr/>
        </p:nvSpPr>
        <p:spPr>
          <a:xfrm>
            <a:off x="1679095" y="2312693"/>
            <a:ext cx="879873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ptos Display"/>
                <a:ea typeface="Calibri"/>
                <a:cs typeface="Calibri"/>
              </a:rPr>
              <a:t>Click and hold to highlight a region of the chromosome</a:t>
            </a: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2561D6B-0C9F-2247-6292-643C0E53C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65" y="2311658"/>
            <a:ext cx="11207468" cy="581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DA87BC-A891-AEE3-C601-4A27FA7A513F}"/>
              </a:ext>
            </a:extLst>
          </p:cNvPr>
          <p:cNvSpPr/>
          <p:nvPr/>
        </p:nvSpPr>
        <p:spPr>
          <a:xfrm>
            <a:off x="4395781" y="2436282"/>
            <a:ext cx="3065929" cy="576926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FA6B0D-EAFC-3EB3-8194-6D21ECB2A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220" y="2580574"/>
            <a:ext cx="2896703" cy="2004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BDBCB5-B52D-3F8A-C4EE-A01EB0F2A47D}"/>
              </a:ext>
            </a:extLst>
          </p:cNvPr>
          <p:cNvSpPr txBox="1"/>
          <p:nvPr/>
        </p:nvSpPr>
        <p:spPr>
          <a:xfrm>
            <a:off x="4325857" y="3066410"/>
            <a:ext cx="2780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 Display" panose="020B0004020202020204" pitchFamily="34" charset="0"/>
              </a:rPr>
              <a:t>This is also a search bar! You can search by position, range, or even features such as gene names!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C20EAC-0CAC-866D-72BE-CF1CAB0D4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66" y="2310798"/>
            <a:ext cx="11207467" cy="19574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CD0EEE-250A-7DF6-35F0-A850420EC1E5}"/>
              </a:ext>
            </a:extLst>
          </p:cNvPr>
          <p:cNvSpPr txBox="1"/>
          <p:nvPr/>
        </p:nvSpPr>
        <p:spPr>
          <a:xfrm>
            <a:off x="4395780" y="4412516"/>
            <a:ext cx="2915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 Display" panose="020B0004020202020204" pitchFamily="34" charset="0"/>
              </a:rPr>
              <a:t>Enter your gene of interest and hit enter, the gene track will automatically open for you and take you to that gene.</a:t>
            </a:r>
          </a:p>
        </p:txBody>
      </p:sp>
      <p:pic>
        <p:nvPicPr>
          <p:cNvPr id="11" name="Graphic 10" descr="Cursor with solid fill">
            <a:extLst>
              <a:ext uri="{FF2B5EF4-FFF2-40B4-BE49-F238E27FC236}">
                <a16:creationId xmlns:a16="http://schemas.microsoft.com/office/drawing/2014/main" id="{FEF49A09-544C-67D5-A962-5D2E36C8D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60000">
            <a:off x="7206854" y="2613073"/>
            <a:ext cx="1211107" cy="12111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A5C8E6-69EF-5A71-114E-6A0EB35D1B8A}"/>
              </a:ext>
            </a:extLst>
          </p:cNvPr>
          <p:cNvSpPr txBox="1"/>
          <p:nvPr/>
        </p:nvSpPr>
        <p:spPr>
          <a:xfrm>
            <a:off x="7890400" y="3636361"/>
            <a:ext cx="2028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 Display" panose="020B0004020202020204" pitchFamily="34" charset="0"/>
              </a:rPr>
              <a:t>Click here for many search examples!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5A92F1-000D-F5F2-E1BE-0642EA8F2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10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796A28-FEE3-419F-9204-A26FE4FB6E08}"/>
              </a:ext>
            </a:extLst>
          </p:cNvPr>
          <p:cNvSpPr txBox="1"/>
          <p:nvPr/>
        </p:nvSpPr>
        <p:spPr>
          <a:xfrm>
            <a:off x="1699327" y="1692583"/>
            <a:ext cx="879873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ptos Display"/>
                <a:ea typeface="Calibri"/>
                <a:cs typeface="Calibri"/>
              </a:rPr>
              <a:t>Searching for features (</a:t>
            </a:r>
            <a:r>
              <a:rPr lang="en-US" sz="2400" dirty="0" err="1">
                <a:latin typeface="Aptos Display"/>
                <a:ea typeface="Calibri"/>
                <a:cs typeface="Calibri"/>
              </a:rPr>
              <a:t>eg.</a:t>
            </a:r>
            <a:r>
              <a:rPr lang="en-US" sz="2400" dirty="0">
                <a:latin typeface="Aptos Display"/>
                <a:ea typeface="Calibri"/>
                <a:cs typeface="Calibri"/>
              </a:rPr>
              <a:t> genes)</a:t>
            </a:r>
          </a:p>
        </p:txBody>
      </p:sp>
    </p:spTree>
    <p:extLst>
      <p:ext uri="{BB962C8B-B14F-4D97-AF65-F5344CB8AC3E}">
        <p14:creationId xmlns:p14="http://schemas.microsoft.com/office/powerpoint/2010/main" val="274350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22B5E-56F8-67A2-5CB2-76E084905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10522-989D-1EC1-DF7F-FD0FCEFB0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Navigation</a:t>
            </a:r>
            <a:endParaRPr lang="en-US" sz="4800" dirty="0">
              <a:latin typeface="Aptos Display"/>
            </a:endParaRPr>
          </a:p>
          <a:p>
            <a:endParaRPr lang="en-US" dirty="0">
              <a:ea typeface="Calibri Light"/>
              <a:cs typeface="Calibr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B8AE38-B0AB-57D9-9238-A942C08DBDB5}"/>
              </a:ext>
            </a:extLst>
          </p:cNvPr>
          <p:cNvSpPr txBox="1"/>
          <p:nvPr/>
        </p:nvSpPr>
        <p:spPr>
          <a:xfrm>
            <a:off x="765313" y="1367522"/>
            <a:ext cx="6209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ptos Display" panose="020B0004020202020204" pitchFamily="34" charset="0"/>
              </a:rPr>
              <a:t>You will see question marks next to many areas and settings within </a:t>
            </a:r>
            <a:r>
              <a:rPr lang="en-US" dirty="0" err="1">
                <a:latin typeface="Aptos Display" panose="020B0004020202020204" pitchFamily="34" charset="0"/>
              </a:rPr>
              <a:t>JBrowse</a:t>
            </a:r>
            <a:r>
              <a:rPr lang="en-US" dirty="0">
                <a:latin typeface="Aptos Display" panose="020B0004020202020204" pitchFamily="34" charset="0"/>
              </a:rPr>
              <a:t> – click on these to see help text to guide you.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DBDD5C-CB67-8B97-53F5-CA4B145B8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13" y="2044518"/>
            <a:ext cx="7772400" cy="4395865"/>
          </a:xfrm>
          <a:prstGeom prst="rect">
            <a:avLst/>
          </a:prstGeom>
        </p:spPr>
      </p:pic>
      <p:pic>
        <p:nvPicPr>
          <p:cNvPr id="11" name="Graphic 10" descr="Cursor with solid fill">
            <a:extLst>
              <a:ext uri="{FF2B5EF4-FFF2-40B4-BE49-F238E27FC236}">
                <a16:creationId xmlns:a16="http://schemas.microsoft.com/office/drawing/2014/main" id="{238C6E43-89A3-8841-7C2F-CE3746EAA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0000">
            <a:off x="5693857" y="3849680"/>
            <a:ext cx="1211107" cy="12111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0917DD-8694-D8A5-6E05-2FEB93FEA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578" y="594028"/>
            <a:ext cx="4474879" cy="584635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1AD150-D94A-4593-A5D4-D14A32A6B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5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90E1-611E-A44E-1D06-7F3C0871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785B-3560-8ACB-F7AA-587391B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Navigation</a:t>
            </a:r>
            <a:endParaRPr lang="en-US" sz="4800" dirty="0">
              <a:latin typeface="Aptos Display"/>
            </a:endParaRPr>
          </a:p>
          <a:p>
            <a:endParaRPr lang="en-US" dirty="0">
              <a:ea typeface="Calibri Light"/>
              <a:cs typeface="Calibri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A95F3-D347-6BB1-D679-EA7012B8A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294" y="0"/>
            <a:ext cx="384666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8AB986-3401-F165-1638-FF153DE59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51" y="2390875"/>
            <a:ext cx="6679994" cy="965870"/>
          </a:xfrm>
          <a:prstGeom prst="rect">
            <a:avLst/>
          </a:prstGeom>
        </p:spPr>
      </p:pic>
      <p:pic>
        <p:nvPicPr>
          <p:cNvPr id="14" name="Graphic 13" descr="Cursor with solid fill">
            <a:extLst>
              <a:ext uri="{FF2B5EF4-FFF2-40B4-BE49-F238E27FC236}">
                <a16:creationId xmlns:a16="http://schemas.microsoft.com/office/drawing/2014/main" id="{174088A9-CDFA-BD72-BEA1-44F7B189D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60000">
            <a:off x="3583774" y="3095888"/>
            <a:ext cx="1211107" cy="12111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7F26EC-8CD7-7D99-D5B1-7E47E775B5DB}"/>
              </a:ext>
            </a:extLst>
          </p:cNvPr>
          <p:cNvSpPr txBox="1"/>
          <p:nvPr/>
        </p:nvSpPr>
        <p:spPr>
          <a:xfrm>
            <a:off x="2382180" y="1666671"/>
            <a:ext cx="251767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ptos Display"/>
                <a:ea typeface="Calibri"/>
                <a:cs typeface="Calibri"/>
              </a:rPr>
              <a:t>The Track Selector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3A17A1-1B3D-B6CC-E5BF-7C369AEB22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7857" y="3432226"/>
            <a:ext cx="2644995" cy="11937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A0A02-2875-D850-2224-1B63F718E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4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0.32448 0.06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90E1-611E-A44E-1D06-7F3C0871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785B-3560-8ACB-F7AA-587391B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Navigation</a:t>
            </a:r>
            <a:endParaRPr lang="en-US" sz="4800" dirty="0">
              <a:latin typeface="Aptos Display"/>
            </a:endParaRPr>
          </a:p>
          <a:p>
            <a:endParaRPr lang="en-US" dirty="0">
              <a:ea typeface="Calibri Light"/>
              <a:cs typeface="Calibri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A95F3-D347-6BB1-D679-EA7012B8A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294" y="0"/>
            <a:ext cx="384666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8AB986-3401-F165-1638-FF153DE59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51" y="2390875"/>
            <a:ext cx="6679994" cy="9658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7F26EC-8CD7-7D99-D5B1-7E47E775B5DB}"/>
              </a:ext>
            </a:extLst>
          </p:cNvPr>
          <p:cNvSpPr txBox="1"/>
          <p:nvPr/>
        </p:nvSpPr>
        <p:spPr>
          <a:xfrm>
            <a:off x="2382180" y="1666671"/>
            <a:ext cx="251767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ptos Display"/>
                <a:ea typeface="Calibri"/>
                <a:cs typeface="Calibri"/>
              </a:rPr>
              <a:t>The Track Selector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A0A02-2875-D850-2224-1B63F718E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13</a:t>
            </a:fld>
            <a:endParaRPr lang="en-US"/>
          </a:p>
        </p:txBody>
      </p:sp>
      <p:pic>
        <p:nvPicPr>
          <p:cNvPr id="8" name="Graphic 7" descr="Cursor with solid fill">
            <a:extLst>
              <a:ext uri="{FF2B5EF4-FFF2-40B4-BE49-F238E27FC236}">
                <a16:creationId xmlns:a16="http://schemas.microsoft.com/office/drawing/2014/main" id="{E82EBB29-8549-F695-0F4D-1F948E719B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60000">
            <a:off x="8378416" y="3533535"/>
            <a:ext cx="1211107" cy="1211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B3FEC4-320C-52F7-8772-55AE308ED0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2270" y="3666874"/>
            <a:ext cx="1803400" cy="2273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EB163E-A504-F594-2DB4-E3EA0C1B6D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1570" y="1140062"/>
            <a:ext cx="7772400" cy="670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4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90E1-611E-A44E-1D06-7F3C0871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785B-3560-8ACB-F7AA-587391B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Navigation</a:t>
            </a:r>
            <a:endParaRPr lang="en-US" sz="4800" dirty="0">
              <a:latin typeface="Aptos Display"/>
            </a:endParaRPr>
          </a:p>
          <a:p>
            <a:endParaRPr lang="en-US" dirty="0">
              <a:ea typeface="Calibri Light"/>
              <a:cs typeface="Calibri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A95F3-D347-6BB1-D679-EA7012B8A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294" y="0"/>
            <a:ext cx="384666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8AB986-3401-F165-1638-FF153DE59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51" y="2390875"/>
            <a:ext cx="6679994" cy="9658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7F26EC-8CD7-7D99-D5B1-7E47E775B5DB}"/>
              </a:ext>
            </a:extLst>
          </p:cNvPr>
          <p:cNvSpPr txBox="1"/>
          <p:nvPr/>
        </p:nvSpPr>
        <p:spPr>
          <a:xfrm>
            <a:off x="2382180" y="1666671"/>
            <a:ext cx="251767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ptos Display"/>
                <a:ea typeface="Calibri"/>
                <a:cs typeface="Calibri"/>
              </a:rPr>
              <a:t>The Track Selector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0554D-140A-6BB8-B00F-33C32CA49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7294" y="0"/>
            <a:ext cx="384666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982883-A8D1-E492-BE79-8DB093205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251" y="2390875"/>
            <a:ext cx="6683494" cy="24491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527713-73FA-F2E4-8898-70824D3324AF}"/>
              </a:ext>
            </a:extLst>
          </p:cNvPr>
          <p:cNvSpPr txBox="1"/>
          <p:nvPr/>
        </p:nvSpPr>
        <p:spPr>
          <a:xfrm>
            <a:off x="2311586" y="4990586"/>
            <a:ext cx="2915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 Display" panose="020B0004020202020204" pitchFamily="34" charset="0"/>
              </a:rPr>
              <a:t>Track size is adjustable by clicking and dragging below the track</a:t>
            </a:r>
          </a:p>
        </p:txBody>
      </p:sp>
      <p:pic>
        <p:nvPicPr>
          <p:cNvPr id="8" name="Graphic 7" descr="Cursor with solid fill">
            <a:extLst>
              <a:ext uri="{FF2B5EF4-FFF2-40B4-BE49-F238E27FC236}">
                <a16:creationId xmlns:a16="http://schemas.microsoft.com/office/drawing/2014/main" id="{72CA9828-B2A1-55F6-D25D-AC47CD15B6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260000">
            <a:off x="3839011" y="3452116"/>
            <a:ext cx="1211107" cy="12111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DA217C-4354-A05B-86B8-28F61834859E}"/>
              </a:ext>
            </a:extLst>
          </p:cNvPr>
          <p:cNvSpPr txBox="1"/>
          <p:nvPr/>
        </p:nvSpPr>
        <p:spPr>
          <a:xfrm>
            <a:off x="2311585" y="4990586"/>
            <a:ext cx="291532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ptos Display" panose="020B0004020202020204" pitchFamily="34" charset="0"/>
              </a:rPr>
              <a:t>Tracks can be reordered by clicking left of the track name and drag-and-drop it where you want it to go.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8349D4D-7AEC-9FE3-8965-96202C6B9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7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30664 -0.0745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39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90E1-611E-A44E-1D06-7F3C0871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785B-3560-8ACB-F7AA-587391B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Navigation</a:t>
            </a:r>
            <a:endParaRPr lang="en-US" sz="4800" dirty="0">
              <a:latin typeface="Aptos Display"/>
            </a:endParaRPr>
          </a:p>
          <a:p>
            <a:endParaRPr lang="en-US" dirty="0">
              <a:ea typeface="Calibri Light"/>
              <a:cs typeface="Calibri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A95F3-D347-6BB1-D679-EA7012B8A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294" y="0"/>
            <a:ext cx="384666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8AB986-3401-F165-1638-FF153DE59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51" y="2390875"/>
            <a:ext cx="6679994" cy="9658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7F26EC-8CD7-7D99-D5B1-7E47E775B5DB}"/>
              </a:ext>
            </a:extLst>
          </p:cNvPr>
          <p:cNvSpPr txBox="1"/>
          <p:nvPr/>
        </p:nvSpPr>
        <p:spPr>
          <a:xfrm>
            <a:off x="2382180" y="1666671"/>
            <a:ext cx="251767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ptos Display"/>
                <a:ea typeface="Calibri"/>
                <a:cs typeface="Calibri"/>
              </a:rPr>
              <a:t>The Track Selector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0554D-140A-6BB8-B00F-33C32CA49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7294" y="0"/>
            <a:ext cx="384666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982883-A8D1-E492-BE79-8DB093205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251" y="2390875"/>
            <a:ext cx="6683494" cy="24491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213B01-6212-FE7E-1061-4D6789BAD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05" y="2383569"/>
            <a:ext cx="6683494" cy="330085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3EE5FF-C6C8-D02B-0C37-D0D7517A9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73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90E1-611E-A44E-1D06-7F3C0871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785B-3560-8ACB-F7AA-587391B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Navigation</a:t>
            </a:r>
            <a:endParaRPr lang="en-US" sz="4800" dirty="0">
              <a:latin typeface="Aptos Display"/>
            </a:endParaRPr>
          </a:p>
          <a:p>
            <a:endParaRPr lang="en-US" dirty="0">
              <a:ea typeface="Calibri Light"/>
              <a:cs typeface="Calibri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A95F3-D347-6BB1-D679-EA7012B8A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294" y="0"/>
            <a:ext cx="384666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8AB986-3401-F165-1638-FF153DE59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51" y="2390875"/>
            <a:ext cx="6679994" cy="9658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7F26EC-8CD7-7D99-D5B1-7E47E775B5DB}"/>
              </a:ext>
            </a:extLst>
          </p:cNvPr>
          <p:cNvSpPr txBox="1"/>
          <p:nvPr/>
        </p:nvSpPr>
        <p:spPr>
          <a:xfrm>
            <a:off x="2382180" y="1666671"/>
            <a:ext cx="251767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ptos Display"/>
                <a:ea typeface="Calibri"/>
                <a:cs typeface="Calibri"/>
              </a:rPr>
              <a:t>The Track Selector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0554D-140A-6BB8-B00F-33C32CA49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7294" y="0"/>
            <a:ext cx="384666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982883-A8D1-E492-BE79-8DB093205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251" y="2390875"/>
            <a:ext cx="6683494" cy="24491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213B01-6212-FE7E-1061-4D6789BAD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05" y="2383569"/>
            <a:ext cx="6683494" cy="33008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7DE408-3A58-A741-54E2-E14F70F97C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7294" y="0"/>
            <a:ext cx="3840892" cy="6858000"/>
          </a:xfrm>
          <a:prstGeom prst="rect">
            <a:avLst/>
          </a:prstGeom>
        </p:spPr>
      </p:pic>
      <p:pic>
        <p:nvPicPr>
          <p:cNvPr id="8" name="Graphic 7" descr="Cursor with solid fill">
            <a:extLst>
              <a:ext uri="{FF2B5EF4-FFF2-40B4-BE49-F238E27FC236}">
                <a16:creationId xmlns:a16="http://schemas.microsoft.com/office/drawing/2014/main" id="{FEB7C76B-FF70-7A49-F1DB-7A327636AC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260000">
            <a:off x="8209802" y="467566"/>
            <a:ext cx="1211107" cy="12111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047E7D-0C67-6DA5-D119-1E2382E71208}"/>
              </a:ext>
            </a:extLst>
          </p:cNvPr>
          <p:cNvSpPr txBox="1"/>
          <p:nvPr/>
        </p:nvSpPr>
        <p:spPr>
          <a:xfrm>
            <a:off x="7514205" y="2828835"/>
            <a:ext cx="3321961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ptos Display" panose="020B0004020202020204" pitchFamily="34" charset="0"/>
              </a:rPr>
              <a:t>Tracks are searchable at the top of the track selector.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ptos Display" panose="020B0004020202020204" pitchFamily="34" charset="0"/>
              </a:rPr>
              <a:t>Keep in mind that already selected tracks will remain open.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ptos Display" panose="020B0004020202020204" pitchFamily="34" charset="0"/>
              </a:rPr>
              <a:t>To go back to the entire track list, click on the “X” within the search bar.</a:t>
            </a:r>
          </a:p>
          <a:p>
            <a:endParaRPr lang="en-US" dirty="0">
              <a:latin typeface="Aptos Display" panose="020B0004020202020204" pitchFamily="34" charset="0"/>
            </a:endParaRPr>
          </a:p>
          <a:p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9522178-081F-2C28-7378-0A2DCD264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36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90E1-611E-A44E-1D06-7F3C0871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785B-3560-8ACB-F7AA-587391B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Navigation</a:t>
            </a:r>
            <a:endParaRPr lang="en-US" sz="4800" dirty="0">
              <a:latin typeface="Aptos Display"/>
            </a:endParaRPr>
          </a:p>
          <a:p>
            <a:endParaRPr lang="en-US" dirty="0">
              <a:ea typeface="Calibri Light"/>
              <a:cs typeface="Calibri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A95F3-D347-6BB1-D679-EA7012B8A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294" y="0"/>
            <a:ext cx="384666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8AB986-3401-F165-1638-FF153DE59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51" y="2390875"/>
            <a:ext cx="6679994" cy="9658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7F26EC-8CD7-7D99-D5B1-7E47E775B5DB}"/>
              </a:ext>
            </a:extLst>
          </p:cNvPr>
          <p:cNvSpPr txBox="1"/>
          <p:nvPr/>
        </p:nvSpPr>
        <p:spPr>
          <a:xfrm>
            <a:off x="2382180" y="1666671"/>
            <a:ext cx="251767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ptos Display"/>
                <a:ea typeface="Calibri"/>
                <a:cs typeface="Calibri"/>
              </a:rPr>
              <a:t>The Track Selector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0554D-140A-6BB8-B00F-33C32CA49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7294" y="0"/>
            <a:ext cx="384666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982883-A8D1-E492-BE79-8DB093205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251" y="2390875"/>
            <a:ext cx="6683494" cy="24491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213B01-6212-FE7E-1061-4D6789BAD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05" y="2383569"/>
            <a:ext cx="6683494" cy="33008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BE1A1B1-D78C-F9BB-4EFB-2E0210A6EE4E}"/>
              </a:ext>
            </a:extLst>
          </p:cNvPr>
          <p:cNvGrpSpPr/>
          <p:nvPr/>
        </p:nvGrpSpPr>
        <p:grpSpPr>
          <a:xfrm>
            <a:off x="7237294" y="0"/>
            <a:ext cx="3840892" cy="6858000"/>
            <a:chOff x="7237294" y="0"/>
            <a:chExt cx="3840892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7DE408-3A58-A741-54E2-E14F70F97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37294" y="0"/>
              <a:ext cx="3840892" cy="685800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8634CA4-CAF8-9BA0-EBEE-5B7404A1E48E}"/>
                </a:ext>
              </a:extLst>
            </p:cNvPr>
            <p:cNvGrpSpPr/>
            <p:nvPr/>
          </p:nvGrpSpPr>
          <p:grpSpPr>
            <a:xfrm>
              <a:off x="7514205" y="2828835"/>
              <a:ext cx="3321961" cy="1477328"/>
              <a:chOff x="7514205" y="2828835"/>
              <a:chExt cx="3321961" cy="147732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047E7D-0C67-6DA5-D119-1E2382E71208}"/>
                  </a:ext>
                </a:extLst>
              </p:cNvPr>
              <p:cNvSpPr txBox="1"/>
              <p:nvPr/>
            </p:nvSpPr>
            <p:spPr>
              <a:xfrm>
                <a:off x="7514205" y="2828835"/>
                <a:ext cx="3321961" cy="1477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ptos Display" panose="020B0004020202020204" pitchFamily="34" charset="0"/>
                  </a:rPr>
                  <a:t>Or, you can always get back to the track listing by clicking this icon:</a:t>
                </a:r>
              </a:p>
              <a:p>
                <a:endParaRPr lang="en-US" dirty="0">
                  <a:latin typeface="Aptos Display" panose="020B0004020202020204" pitchFamily="34" charset="0"/>
                </a:endParaRPr>
              </a:p>
              <a:p>
                <a:endParaRPr lang="en-US" dirty="0">
                  <a:latin typeface="Aptos Display" panose="020B0004020202020204" pitchFamily="34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528DB6F-4A52-C017-A7F7-3D3748E2BE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610600" y="3567499"/>
                <a:ext cx="743388" cy="647467"/>
              </a:xfrm>
              <a:prstGeom prst="rect">
                <a:avLst/>
              </a:prstGeom>
            </p:spPr>
          </p:pic>
        </p:grpSp>
      </p:grpSp>
      <p:pic>
        <p:nvPicPr>
          <p:cNvPr id="8" name="Graphic 7" descr="Cursor with solid fill">
            <a:extLst>
              <a:ext uri="{FF2B5EF4-FFF2-40B4-BE49-F238E27FC236}">
                <a16:creationId xmlns:a16="http://schemas.microsoft.com/office/drawing/2014/main" id="{FEB7C76B-FF70-7A49-F1DB-7A327636AC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260000">
            <a:off x="8209802" y="467566"/>
            <a:ext cx="1211107" cy="1211107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9522178-081F-2C28-7378-0A2DCD264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1389 L -0.6543 0.315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39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90E1-611E-A44E-1D06-7F3C0871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785B-3560-8ACB-F7AA-587391B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Navigation</a:t>
            </a:r>
            <a:endParaRPr lang="en-US" sz="4800" dirty="0">
              <a:latin typeface="Aptos Display"/>
            </a:endParaRPr>
          </a:p>
          <a:p>
            <a:endParaRPr lang="en-US" dirty="0">
              <a:ea typeface="Calibri Light"/>
              <a:cs typeface="Calibri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7F26EC-8CD7-7D99-D5B1-7E47E775B5DB}"/>
              </a:ext>
            </a:extLst>
          </p:cNvPr>
          <p:cNvSpPr txBox="1"/>
          <p:nvPr/>
        </p:nvSpPr>
        <p:spPr>
          <a:xfrm>
            <a:off x="458757" y="1666671"/>
            <a:ext cx="771180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ptos Display"/>
                <a:ea typeface="Calibri"/>
                <a:cs typeface="Calibri"/>
              </a:rPr>
              <a:t>Starting a New Session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047E7D-0C67-6DA5-D119-1E2382E71208}"/>
              </a:ext>
            </a:extLst>
          </p:cNvPr>
          <p:cNvSpPr txBox="1"/>
          <p:nvPr/>
        </p:nvSpPr>
        <p:spPr>
          <a:xfrm>
            <a:off x="8323503" y="3280780"/>
            <a:ext cx="303029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ptos Display" panose="020B0004020202020204" pitchFamily="34" charset="0"/>
              </a:rPr>
              <a:t>If you want to start a new session to go to a different assembly or just to start fresh, click “FILE” in the </a:t>
            </a:r>
            <a:r>
              <a:rPr lang="en-US" dirty="0" err="1">
                <a:latin typeface="Aptos Display" panose="020B0004020202020204" pitchFamily="34" charset="0"/>
              </a:rPr>
              <a:t>JBrowse</a:t>
            </a:r>
            <a:r>
              <a:rPr lang="en-US" dirty="0">
                <a:latin typeface="Aptos Display" panose="020B0004020202020204" pitchFamily="34" charset="0"/>
              </a:rPr>
              <a:t> toolbar and + New Session </a:t>
            </a:r>
          </a:p>
          <a:p>
            <a:endParaRPr lang="en-US" dirty="0">
              <a:latin typeface="Aptos Display" panose="020B0004020202020204" pitchFamily="34" charset="0"/>
            </a:endParaRPr>
          </a:p>
          <a:p>
            <a:endParaRPr lang="en-US" dirty="0">
              <a:latin typeface="Aptos Display" panose="020B00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6FC53F-0061-82FB-516A-46E2D49FE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56" y="2293384"/>
            <a:ext cx="7711804" cy="4122122"/>
          </a:xfrm>
          <a:prstGeom prst="rect">
            <a:avLst/>
          </a:prstGeom>
        </p:spPr>
      </p:pic>
      <p:pic>
        <p:nvPicPr>
          <p:cNvPr id="8" name="Graphic 7" descr="Cursor with solid fill">
            <a:extLst>
              <a:ext uri="{FF2B5EF4-FFF2-40B4-BE49-F238E27FC236}">
                <a16:creationId xmlns:a16="http://schemas.microsoft.com/office/drawing/2014/main" id="{FEB7C76B-FF70-7A49-F1DB-7A327636AC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0000">
            <a:off x="1116231" y="2386680"/>
            <a:ext cx="1211107" cy="12111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C98A0E-7B1A-EE34-C246-BFAB97B2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68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90E1-611E-A44E-1D06-7F3C0871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785B-3560-8ACB-F7AA-587391B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Navigation</a:t>
            </a:r>
            <a:endParaRPr lang="en-US" sz="4800" dirty="0">
              <a:latin typeface="Aptos Display"/>
            </a:endParaRPr>
          </a:p>
          <a:p>
            <a:endParaRPr lang="en-US" dirty="0">
              <a:ea typeface="Calibri Light"/>
              <a:cs typeface="Calibri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7F26EC-8CD7-7D99-D5B1-7E47E775B5DB}"/>
              </a:ext>
            </a:extLst>
          </p:cNvPr>
          <p:cNvSpPr txBox="1"/>
          <p:nvPr/>
        </p:nvSpPr>
        <p:spPr>
          <a:xfrm>
            <a:off x="458757" y="1666671"/>
            <a:ext cx="771180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ptos Display"/>
                <a:ea typeface="Calibri"/>
                <a:cs typeface="Calibri"/>
              </a:rPr>
              <a:t>Starting a New Session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047E7D-0C67-6DA5-D119-1E2382E71208}"/>
              </a:ext>
            </a:extLst>
          </p:cNvPr>
          <p:cNvSpPr txBox="1"/>
          <p:nvPr/>
        </p:nvSpPr>
        <p:spPr>
          <a:xfrm>
            <a:off x="7997681" y="2526461"/>
            <a:ext cx="303029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ptos Display" panose="020B0004020202020204" pitchFamily="34" charset="0"/>
              </a:rPr>
              <a:t>In most cases, you’ll want a “Linear genome view”.</a:t>
            </a:r>
          </a:p>
          <a:p>
            <a:endParaRPr lang="en-US" dirty="0">
              <a:latin typeface="Aptos Display" panose="020B0004020202020204" pitchFamily="34" charset="0"/>
            </a:endParaRPr>
          </a:p>
          <a:p>
            <a:endParaRPr lang="en-US" dirty="0">
              <a:latin typeface="Aptos Display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CAE61D-2DF1-AE37-D374-95B3EB5B2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396202"/>
            <a:ext cx="6671184" cy="119206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06A1E-5D27-CD17-BEE7-9AD0BEAC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38C7F9-DAF9-3A83-4824-0D3F64EAD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018" y="3385078"/>
            <a:ext cx="1420605" cy="199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6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8C2DF-F966-53BB-5A37-8F085EA5B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kern="1200" dirty="0">
                <a:solidFill>
                  <a:schemeClr val="tx1"/>
                </a:solidFill>
                <a:latin typeface="Aptos Display" panose="020B0004020202020204" pitchFamily="34" charset="0"/>
              </a:rPr>
              <a:t>Schedule</a:t>
            </a:r>
            <a:endParaRPr lang="en-US" sz="5400" kern="1200" dirty="0">
              <a:solidFill>
                <a:schemeClr val="tx1"/>
              </a:solidFill>
              <a:latin typeface="Aptos Display" panose="020B0004020202020204" pitchFamily="34" charset="0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82369-A24D-23B4-6E28-5210582E9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02B99042-810F-F749-9DFA-93D95B20FABD}" type="slidenum">
              <a:rPr lang="en-US" smtClean="0"/>
              <a:pPr defTabSz="914400">
                <a:spcAft>
                  <a:spcPts val="600"/>
                </a:spcAft>
              </a:pPr>
              <a:t>2</a:t>
            </a:fld>
            <a:endParaRPr lang="en-US"/>
          </a:p>
        </p:txBody>
      </p:sp>
      <p:graphicFrame>
        <p:nvGraphicFramePr>
          <p:cNvPr id="8" name="TextBox 2">
            <a:extLst>
              <a:ext uri="{FF2B5EF4-FFF2-40B4-BE49-F238E27FC236}">
                <a16:creationId xmlns:a16="http://schemas.microsoft.com/office/drawing/2014/main" id="{3314ECE9-C069-00C9-F73B-41F9F05DB7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078505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6728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90E1-611E-A44E-1D06-7F3C0871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785B-3560-8ACB-F7AA-587391B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Navigation</a:t>
            </a:r>
            <a:endParaRPr lang="en-US" sz="4800" dirty="0">
              <a:latin typeface="Aptos Display"/>
            </a:endParaRPr>
          </a:p>
          <a:p>
            <a:endParaRPr lang="en-US" dirty="0">
              <a:ea typeface="Calibri Light"/>
              <a:cs typeface="Calibri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7F26EC-8CD7-7D99-D5B1-7E47E775B5DB}"/>
              </a:ext>
            </a:extLst>
          </p:cNvPr>
          <p:cNvSpPr txBox="1"/>
          <p:nvPr/>
        </p:nvSpPr>
        <p:spPr>
          <a:xfrm>
            <a:off x="458757" y="1666671"/>
            <a:ext cx="771180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ptos Display"/>
                <a:ea typeface="Calibri"/>
                <a:cs typeface="Calibri"/>
              </a:rPr>
              <a:t>Starting a New Session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047E7D-0C67-6DA5-D119-1E2382E71208}"/>
              </a:ext>
            </a:extLst>
          </p:cNvPr>
          <p:cNvSpPr txBox="1"/>
          <p:nvPr/>
        </p:nvSpPr>
        <p:spPr>
          <a:xfrm>
            <a:off x="7992427" y="2597608"/>
            <a:ext cx="3030298" cy="2169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ptos Display" panose="020B0004020202020204" pitchFamily="34" charset="0"/>
              </a:rPr>
              <a:t>Select your assembly, then: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ptos Display" panose="020B0004020202020204" pitchFamily="34" charset="0"/>
              </a:rPr>
              <a:t>Choose a chromosome/scaffold + click “OPEN”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ptos Display" panose="020B0004020202020204" pitchFamily="34" charset="0"/>
              </a:rPr>
              <a:t>Or choose “SHOW ALL REGIONS IN ASSEMBLY”</a:t>
            </a:r>
          </a:p>
          <a:p>
            <a:endParaRPr lang="en-US" dirty="0">
              <a:latin typeface="Aptos Display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CAE61D-2DF1-AE37-D374-95B3EB5B2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396202"/>
            <a:ext cx="6671184" cy="1192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A9A386-193A-348F-4C02-267ED14B4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2396202"/>
            <a:ext cx="6671184" cy="222008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BC28AA-7DCA-32F9-0FC1-DEFE96CE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89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90E1-611E-A44E-1D06-7F3C0871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785B-3560-8ACB-F7AA-587391B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Navigation</a:t>
            </a:r>
            <a:endParaRPr lang="en-US" sz="4800" dirty="0">
              <a:latin typeface="Aptos Display"/>
            </a:endParaRPr>
          </a:p>
          <a:p>
            <a:endParaRPr lang="en-US" dirty="0">
              <a:ea typeface="Calibri Light"/>
              <a:cs typeface="Calibri Ligh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24A257-0923-8038-0E4D-5A1221235112}"/>
              </a:ext>
            </a:extLst>
          </p:cNvPr>
          <p:cNvSpPr/>
          <p:nvPr/>
        </p:nvSpPr>
        <p:spPr>
          <a:xfrm>
            <a:off x="2067910" y="1064282"/>
            <a:ext cx="5575738" cy="5255172"/>
          </a:xfrm>
          <a:prstGeom prst="ellipse">
            <a:avLst/>
          </a:prstGeom>
          <a:solidFill>
            <a:schemeClr val="accent2">
              <a:lumMod val="40000"/>
              <a:lumOff val="60000"/>
              <a:alpha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33660D8-D170-0C8C-32AF-D5691440D473}"/>
              </a:ext>
            </a:extLst>
          </p:cNvPr>
          <p:cNvSpPr/>
          <p:nvPr/>
        </p:nvSpPr>
        <p:spPr>
          <a:xfrm>
            <a:off x="4620171" y="1064281"/>
            <a:ext cx="5575739" cy="5255173"/>
          </a:xfrm>
          <a:prstGeom prst="ellipse">
            <a:avLst/>
          </a:prstGeom>
          <a:solidFill>
            <a:srgbClr val="3A7F21">
              <a:alpha val="3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E536EE-7E41-351D-410B-8B46627F0954}"/>
              </a:ext>
            </a:extLst>
          </p:cNvPr>
          <p:cNvSpPr txBox="1"/>
          <p:nvPr/>
        </p:nvSpPr>
        <p:spPr>
          <a:xfrm>
            <a:off x="515962" y="3292199"/>
            <a:ext cx="14913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ptos Display" panose="020B0004020202020204" pitchFamily="34" charset="0"/>
              </a:rPr>
              <a:t>When to view by chromosome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6B53FB-CA18-A0D4-EFC8-E6D72A077364}"/>
              </a:ext>
            </a:extLst>
          </p:cNvPr>
          <p:cNvSpPr txBox="1"/>
          <p:nvPr/>
        </p:nvSpPr>
        <p:spPr>
          <a:xfrm>
            <a:off x="10265102" y="3292199"/>
            <a:ext cx="15721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ptos Display" panose="020B0004020202020204" pitchFamily="34" charset="0"/>
              </a:rPr>
              <a:t>When to view by all regions in assembly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31421D-C21A-CA0C-66BD-60C16FB255EE}"/>
              </a:ext>
            </a:extLst>
          </p:cNvPr>
          <p:cNvSpPr txBox="1"/>
          <p:nvPr/>
        </p:nvSpPr>
        <p:spPr>
          <a:xfrm>
            <a:off x="3016702" y="1956147"/>
            <a:ext cx="1789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ptos Display" panose="020B0004020202020204" pitchFamily="34" charset="0"/>
              </a:rPr>
              <a:t>Genes/Orthologs</a:t>
            </a:r>
          </a:p>
          <a:p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58494D-419B-D789-AD32-764E769A73A1}"/>
              </a:ext>
            </a:extLst>
          </p:cNvPr>
          <p:cNvSpPr txBox="1"/>
          <p:nvPr/>
        </p:nvSpPr>
        <p:spPr>
          <a:xfrm>
            <a:off x="2497985" y="3818433"/>
            <a:ext cx="1885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ptos Display" panose="020B0004020202020204" pitchFamily="34" charset="0"/>
              </a:rPr>
              <a:t>Markers/Variants</a:t>
            </a:r>
          </a:p>
          <a:p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545E75-E2BB-F7FF-6E77-C2CE5EB9C339}"/>
              </a:ext>
            </a:extLst>
          </p:cNvPr>
          <p:cNvSpPr txBox="1"/>
          <p:nvPr/>
        </p:nvSpPr>
        <p:spPr>
          <a:xfrm>
            <a:off x="2286217" y="2743567"/>
            <a:ext cx="2308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Aptos Display" panose="020B0004020202020204" pitchFamily="34" charset="0"/>
              </a:rPr>
              <a:t>RepeatMasker</a:t>
            </a:r>
            <a:r>
              <a:rPr lang="en-US" sz="1800" dirty="0">
                <a:latin typeface="Aptos Display" panose="020B0004020202020204" pitchFamily="34" charset="0"/>
              </a:rPr>
              <a:t> + </a:t>
            </a:r>
          </a:p>
          <a:p>
            <a:pPr algn="ctr"/>
            <a:r>
              <a:rPr lang="en-US" sz="1800" dirty="0">
                <a:latin typeface="Aptos Display" panose="020B0004020202020204" pitchFamily="34" charset="0"/>
              </a:rPr>
              <a:t>EDTA Repeats</a:t>
            </a:r>
          </a:p>
          <a:p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82E8D2-40C1-9905-F718-C9F43F79981E}"/>
              </a:ext>
            </a:extLst>
          </p:cNvPr>
          <p:cNvSpPr txBox="1"/>
          <p:nvPr/>
        </p:nvSpPr>
        <p:spPr>
          <a:xfrm>
            <a:off x="5568964" y="1989711"/>
            <a:ext cx="1054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ptos Display" panose="020B0004020202020204" pitchFamily="34" charset="0"/>
              </a:rPr>
              <a:t>RNA-Seq</a:t>
            </a:r>
          </a:p>
          <a:p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1ADBD0-5C6B-6DC5-D0DE-8BAC5A534825}"/>
              </a:ext>
            </a:extLst>
          </p:cNvPr>
          <p:cNvSpPr txBox="1"/>
          <p:nvPr/>
        </p:nvSpPr>
        <p:spPr>
          <a:xfrm>
            <a:off x="4966574" y="2768537"/>
            <a:ext cx="2308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ptos Display" panose="020B0004020202020204" pitchFamily="34" charset="0"/>
              </a:rPr>
              <a:t>Whole Genome + Centromeric Satellites</a:t>
            </a:r>
          </a:p>
          <a:p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B42817-D6D6-2F95-F07D-3A29411F41E9}"/>
              </a:ext>
            </a:extLst>
          </p:cNvPr>
          <p:cNvSpPr txBox="1"/>
          <p:nvPr/>
        </p:nvSpPr>
        <p:spPr>
          <a:xfrm>
            <a:off x="4941612" y="3818433"/>
            <a:ext cx="2308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ptos Display" panose="020B0004020202020204" pitchFamily="34" charset="0"/>
              </a:rPr>
              <a:t>Methylation</a:t>
            </a:r>
          </a:p>
          <a:p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58BA4-D6E0-7B09-5020-85D4D6743BCF}"/>
              </a:ext>
            </a:extLst>
          </p:cNvPr>
          <p:cNvSpPr txBox="1"/>
          <p:nvPr/>
        </p:nvSpPr>
        <p:spPr>
          <a:xfrm>
            <a:off x="7757509" y="3338426"/>
            <a:ext cx="2308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ptos Display" panose="020B0004020202020204" pitchFamily="34" charset="0"/>
              </a:rPr>
              <a:t>Centromere Peaks</a:t>
            </a:r>
          </a:p>
          <a:p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AAED52-6B1D-6099-9445-3BDD78E89F7B}"/>
              </a:ext>
            </a:extLst>
          </p:cNvPr>
          <p:cNvSpPr txBox="1"/>
          <p:nvPr/>
        </p:nvSpPr>
        <p:spPr>
          <a:xfrm>
            <a:off x="4912709" y="4591330"/>
            <a:ext cx="2308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ptos Display" panose="020B0004020202020204" pitchFamily="34" charset="0"/>
              </a:rPr>
              <a:t>Synteny</a:t>
            </a:r>
          </a:p>
          <a:p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41E9FD-E61D-C829-0489-6049AC14532C}"/>
              </a:ext>
            </a:extLst>
          </p:cNvPr>
          <p:cNvSpPr txBox="1"/>
          <p:nvPr/>
        </p:nvSpPr>
        <p:spPr>
          <a:xfrm>
            <a:off x="7447017" y="4578686"/>
            <a:ext cx="2308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ptos Display" panose="020B0004020202020204" pitchFamily="34" charset="0"/>
              </a:rPr>
              <a:t>GWAS Results</a:t>
            </a:r>
          </a:p>
          <a:p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47E4F9-B7AD-3171-C403-56461D9ABD91}"/>
              </a:ext>
            </a:extLst>
          </p:cNvPr>
          <p:cNvSpPr txBox="1"/>
          <p:nvPr/>
        </p:nvSpPr>
        <p:spPr>
          <a:xfrm>
            <a:off x="7250385" y="1985056"/>
            <a:ext cx="2308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ptos Display" panose="020B0004020202020204" pitchFamily="34" charset="0"/>
              </a:rPr>
              <a:t>Oligo-FISH</a:t>
            </a:r>
          </a:p>
          <a:p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7F4717-E7F6-4D90-A67C-ACE4A87B6D10}"/>
              </a:ext>
            </a:extLst>
          </p:cNvPr>
          <p:cNvSpPr txBox="1"/>
          <p:nvPr/>
        </p:nvSpPr>
        <p:spPr>
          <a:xfrm>
            <a:off x="2734935" y="4591330"/>
            <a:ext cx="1885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ptos Display" panose="020B0004020202020204" pitchFamily="34" charset="0"/>
              </a:rPr>
              <a:t>Read Alignments</a:t>
            </a:r>
          </a:p>
          <a:p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D34DE7-271C-8C0D-2CF7-B7B8CD3CA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92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90E1-611E-A44E-1D06-7F3C0871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785B-3560-8ACB-F7AA-587391B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Navigation</a:t>
            </a:r>
            <a:endParaRPr lang="en-US" sz="4800" dirty="0">
              <a:latin typeface="Aptos Display"/>
            </a:endParaRPr>
          </a:p>
          <a:p>
            <a:endParaRPr lang="en-US" dirty="0">
              <a:ea typeface="Calibri Light"/>
              <a:cs typeface="Calibri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7F26EC-8CD7-7D99-D5B1-7E47E775B5DB}"/>
              </a:ext>
            </a:extLst>
          </p:cNvPr>
          <p:cNvSpPr txBox="1"/>
          <p:nvPr/>
        </p:nvSpPr>
        <p:spPr>
          <a:xfrm>
            <a:off x="838200" y="1172685"/>
            <a:ext cx="105156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ptos Display"/>
                <a:ea typeface="Calibri"/>
                <a:cs typeface="Calibri"/>
              </a:rPr>
              <a:t>Example 1: Looking at Centromere Peaks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8495F9-136C-DF45-4AF0-00CBFD5D7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70" y="1690688"/>
            <a:ext cx="11259360" cy="2695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109BEF-91DF-E22A-E3C1-FCD3BFF83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814" y="4442929"/>
            <a:ext cx="7055068" cy="205072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9FF38F-310D-27AA-6DFA-4D8ECB57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44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90E1-611E-A44E-1D06-7F3C0871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785B-3560-8ACB-F7AA-587391B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Navigation</a:t>
            </a:r>
            <a:endParaRPr lang="en-US" sz="4800" dirty="0">
              <a:latin typeface="Aptos Display"/>
            </a:endParaRPr>
          </a:p>
          <a:p>
            <a:endParaRPr lang="en-US" dirty="0">
              <a:ea typeface="Calibri Light"/>
              <a:cs typeface="Calibri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7F26EC-8CD7-7D99-D5B1-7E47E775B5DB}"/>
              </a:ext>
            </a:extLst>
          </p:cNvPr>
          <p:cNvSpPr txBox="1"/>
          <p:nvPr/>
        </p:nvSpPr>
        <p:spPr>
          <a:xfrm>
            <a:off x="838200" y="1172685"/>
            <a:ext cx="105156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ptos Display"/>
                <a:ea typeface="Calibri"/>
                <a:cs typeface="Calibri"/>
              </a:rPr>
              <a:t>Example 2: Looking at GWAS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05CFB0-0B32-120A-5B4E-1DDBD37E0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98" y="1932820"/>
            <a:ext cx="11148848" cy="342096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129CA5-2915-9CC5-C5DA-54234F9EC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50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90E1-611E-A44E-1D06-7F3C0871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785B-3560-8ACB-F7AA-587391B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Navigation</a:t>
            </a:r>
            <a:endParaRPr lang="en-US" sz="4800" dirty="0">
              <a:latin typeface="Aptos Display"/>
            </a:endParaRPr>
          </a:p>
          <a:p>
            <a:endParaRPr lang="en-US" dirty="0">
              <a:ea typeface="Calibri Light"/>
              <a:cs typeface="Calibri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7F26EC-8CD7-7D99-D5B1-7E47E775B5DB}"/>
              </a:ext>
            </a:extLst>
          </p:cNvPr>
          <p:cNvSpPr txBox="1"/>
          <p:nvPr/>
        </p:nvSpPr>
        <p:spPr>
          <a:xfrm>
            <a:off x="838200" y="1172685"/>
            <a:ext cx="105156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ptos Display"/>
                <a:ea typeface="Calibri"/>
                <a:cs typeface="Calibri"/>
              </a:rPr>
              <a:t>Example 2: Looking at GWAS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F75482-DE93-FFF4-DDF9-94CFBE7EB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21" y="1926096"/>
            <a:ext cx="11162957" cy="34266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2D966-39C1-C9D1-B730-8048B7FAE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24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1950C-7A62-91FF-F8A9-F0267E2F8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FDF6-6B71-8816-64A4-C6BAD63D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Uploading Your Own Track</a:t>
            </a:r>
            <a:endParaRPr lang="en-US" sz="4800" dirty="0">
              <a:latin typeface="Aptos Display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CD596F-15F6-247B-1454-7D2F784D7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6AD194F-7B7A-E4A0-703B-394C3C6726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63641"/>
              </p:ext>
            </p:extLst>
          </p:nvPr>
        </p:nvGraphicFramePr>
        <p:xfrm>
          <a:off x="838201" y="2128344"/>
          <a:ext cx="10515600" cy="410988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00655">
                  <a:extLst>
                    <a:ext uri="{9D8B030D-6E8A-4147-A177-3AD203B41FA5}">
                      <a16:colId xmlns:a16="http://schemas.microsoft.com/office/drawing/2014/main" val="2294452855"/>
                    </a:ext>
                  </a:extLst>
                </a:gridCol>
                <a:gridCol w="5580992">
                  <a:extLst>
                    <a:ext uri="{9D8B030D-6E8A-4147-A177-3AD203B41FA5}">
                      <a16:colId xmlns:a16="http://schemas.microsoft.com/office/drawing/2014/main" val="1960874572"/>
                    </a:ext>
                  </a:extLst>
                </a:gridCol>
                <a:gridCol w="3633953">
                  <a:extLst>
                    <a:ext uri="{9D8B030D-6E8A-4147-A177-3AD203B41FA5}">
                      <a16:colId xmlns:a16="http://schemas.microsoft.com/office/drawing/2014/main" val="3361114490"/>
                    </a:ext>
                  </a:extLst>
                </a:gridCol>
              </a:tblGrid>
              <a:tr h="411096"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Display" panose="020B0004020202020204" pitchFamily="34" charset="0"/>
                        </a:rPr>
                        <a:t>Format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Display" panose="020B0004020202020204" pitchFamily="34" charset="0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Display" panose="020B0004020202020204" pitchFamily="34" charset="0"/>
                        </a:rPr>
                        <a:t>Examples of uses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893164"/>
                  </a:ext>
                </a:extLst>
              </a:tr>
              <a:tr h="581861"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Display" panose="020B0004020202020204" pitchFamily="34" charset="0"/>
                        </a:rPr>
                        <a:t>GFF3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Display" panose="020B0004020202020204" pitchFamily="34" charset="0"/>
                        </a:rPr>
                        <a:t>Standardized tab-delimited format for sequence 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Display" panose="020B0004020202020204" pitchFamily="34" charset="0"/>
                        </a:rPr>
                        <a:t>Genes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186414"/>
                  </a:ext>
                </a:extLst>
              </a:tr>
              <a:tr h="685671"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Display" panose="020B0004020202020204" pitchFamily="34" charset="0"/>
                        </a:rPr>
                        <a:t>FASTA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Display" panose="020B0004020202020204" pitchFamily="34" charset="0"/>
                        </a:rPr>
                        <a:t>Sequence format, </a:t>
                      </a:r>
                      <a:r>
                        <a:rPr lang="en-US" dirty="0" err="1">
                          <a:latin typeface="Aptos Display" panose="020B0004020202020204" pitchFamily="34" charset="0"/>
                        </a:rPr>
                        <a:t>JBrowse</a:t>
                      </a:r>
                      <a:r>
                        <a:rPr lang="en-US" dirty="0">
                          <a:latin typeface="Aptos Display" panose="020B0004020202020204" pitchFamily="34" charset="0"/>
                        </a:rPr>
                        <a:t> pulls from the headers (&gt;) rather than the sequence itself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Display" panose="020B0004020202020204" pitchFamily="34" charset="0"/>
                        </a:rPr>
                        <a:t>Reference sequence, Genes, general features already in FASTA format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011654"/>
                  </a:ext>
                </a:extLst>
              </a:tr>
              <a:tr h="685671"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Display" panose="020B0004020202020204" pitchFamily="34" charset="0"/>
                        </a:rPr>
                        <a:t>BED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Display" panose="020B0004020202020204" pitchFamily="34" charset="0"/>
                        </a:rPr>
                        <a:t>Tab delimited text file for adding various features with only 3 required columns – the most flexible format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Display" panose="020B0004020202020204" pitchFamily="34" charset="0"/>
                        </a:rPr>
                        <a:t>GWAS results, BLAST results, general features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911143"/>
                  </a:ext>
                </a:extLst>
              </a:tr>
              <a:tr h="581861"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Display" panose="020B0004020202020204" pitchFamily="34" charset="0"/>
                        </a:rPr>
                        <a:t>VCF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Display" panose="020B0004020202020204" pitchFamily="34" charset="0"/>
                        </a:rPr>
                        <a:t>Standardized format for variants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Display" panose="020B0004020202020204" pitchFamily="34" charset="0"/>
                        </a:rPr>
                        <a:t>SNPs, indels, structural variants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625444"/>
                  </a:ext>
                </a:extLst>
              </a:tr>
              <a:tr h="581861"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Display" panose="020B0004020202020204" pitchFamily="34" charset="0"/>
                        </a:rPr>
                        <a:t>BAM/CRAM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Display" panose="020B0004020202020204" pitchFamily="34" charset="0"/>
                        </a:rPr>
                        <a:t>Compressed read alignment format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Display" panose="020B0004020202020204" pitchFamily="34" charset="0"/>
                        </a:rPr>
                        <a:t>Synteny, RNA-seq, pre-SNP calling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910845"/>
                  </a:ext>
                </a:extLst>
              </a:tr>
              <a:tr h="581861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ptos Display" panose="020B0004020202020204" pitchFamily="34" charset="0"/>
                        </a:rPr>
                        <a:t>BigWig</a:t>
                      </a:r>
                      <a:endParaRPr lang="en-US" dirty="0">
                        <a:latin typeface="Aptos Display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Display" panose="020B0004020202020204" pitchFamily="34" charset="0"/>
                        </a:rPr>
                        <a:t>Binary format for dense, continuous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ptos Display" panose="020B0004020202020204" pitchFamily="34" charset="0"/>
                        </a:rPr>
                        <a:t>RNA-Seq, Methylation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17359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60695FD-9D3E-9147-41CB-8FC8244C6FDF}"/>
              </a:ext>
            </a:extLst>
          </p:cNvPr>
          <p:cNvSpPr txBox="1"/>
          <p:nvPr/>
        </p:nvSpPr>
        <p:spPr>
          <a:xfrm>
            <a:off x="838200" y="1690688"/>
            <a:ext cx="3584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ptos Display" panose="020B0004020202020204" pitchFamily="34" charset="0"/>
              </a:rPr>
              <a:t>What are the common formats?</a:t>
            </a:r>
          </a:p>
        </p:txBody>
      </p:sp>
    </p:spTree>
    <p:extLst>
      <p:ext uri="{BB962C8B-B14F-4D97-AF65-F5344CB8AC3E}">
        <p14:creationId xmlns:p14="http://schemas.microsoft.com/office/powerpoint/2010/main" val="533919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1950C-7A62-91FF-F8A9-F0267E2F8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FDF6-6B71-8816-64A4-C6BAD63D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Uploading Your Own Track</a:t>
            </a:r>
            <a:endParaRPr lang="en-US" sz="4800" dirty="0">
              <a:latin typeface="Aptos Display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CD596F-15F6-247B-1454-7D2F784D7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0695FD-9D3E-9147-41CB-8FC8244C6FDF}"/>
              </a:ext>
            </a:extLst>
          </p:cNvPr>
          <p:cNvSpPr txBox="1"/>
          <p:nvPr/>
        </p:nvSpPr>
        <p:spPr>
          <a:xfrm>
            <a:off x="814761" y="1971610"/>
            <a:ext cx="1022055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ptos Display" panose="020B0004020202020204" pitchFamily="34" charset="0"/>
              </a:rPr>
              <a:t>Before uploading, check your chromosome names!</a:t>
            </a:r>
          </a:p>
          <a:p>
            <a:pPr algn="ctr"/>
            <a:endParaRPr lang="en-US" sz="2000" dirty="0">
              <a:latin typeface="Aptos Display" panose="020B0004020202020204" pitchFamily="34" charset="0"/>
            </a:endParaRPr>
          </a:p>
          <a:p>
            <a:pPr algn="ctr"/>
            <a:r>
              <a:rPr lang="en-US" sz="2000" dirty="0">
                <a:latin typeface="Aptos Display" panose="020B0004020202020204" pitchFamily="34" charset="0"/>
              </a:rPr>
              <a:t>All of our </a:t>
            </a:r>
            <a:r>
              <a:rPr lang="en-US" sz="2000" dirty="0" err="1">
                <a:latin typeface="Aptos Display" panose="020B0004020202020204" pitchFamily="34" charset="0"/>
              </a:rPr>
              <a:t>JBrowse</a:t>
            </a:r>
            <a:r>
              <a:rPr lang="en-US" sz="2000" dirty="0">
                <a:latin typeface="Aptos Display" panose="020B0004020202020204" pitchFamily="34" charset="0"/>
              </a:rPr>
              <a:t> assemblies use a </a:t>
            </a:r>
            <a:r>
              <a:rPr lang="en-US" sz="2000" b="1" dirty="0">
                <a:latin typeface="Aptos Display" panose="020B0004020202020204" pitchFamily="34" charset="0"/>
              </a:rPr>
              <a:t>standardized format</a:t>
            </a:r>
            <a:r>
              <a:rPr lang="en-US" sz="2000" dirty="0">
                <a:latin typeface="Aptos Display" panose="020B0004020202020204" pitchFamily="34" charset="0"/>
              </a:rPr>
              <a:t> for chromosome names. This looks like:</a:t>
            </a:r>
          </a:p>
          <a:p>
            <a:pPr algn="ctr"/>
            <a:endParaRPr lang="en-US" sz="2000" dirty="0">
              <a:latin typeface="Aptos Display" panose="020B0004020202020204" pitchFamily="34" charset="0"/>
            </a:endParaRPr>
          </a:p>
          <a:p>
            <a:pPr algn="ctr"/>
            <a:r>
              <a:rPr lang="en-US" sz="2400" dirty="0">
                <a:latin typeface="Aptos Display" panose="020B0004020202020204" pitchFamily="34" charset="0"/>
              </a:rPr>
              <a:t>[assembly name].Chr[chromosome #]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9F5F1-17E5-54E4-CDE9-DE574CB84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885" y="4009151"/>
            <a:ext cx="9436305" cy="531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57E7DC-E660-448B-E1A1-3ECE0E06A5DC}"/>
              </a:ext>
            </a:extLst>
          </p:cNvPr>
          <p:cNvSpPr txBox="1"/>
          <p:nvPr/>
        </p:nvSpPr>
        <p:spPr>
          <a:xfrm>
            <a:off x="838199" y="4961713"/>
            <a:ext cx="10173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ptos Display" panose="020B0004020202020204" pitchFamily="34" charset="0"/>
              </a:rPr>
              <a:t>Your file will </a:t>
            </a:r>
            <a:r>
              <a:rPr lang="en-US" sz="2000" b="1" dirty="0">
                <a:latin typeface="Aptos Display" panose="020B0004020202020204" pitchFamily="34" charset="0"/>
              </a:rPr>
              <a:t>not</a:t>
            </a:r>
            <a:r>
              <a:rPr lang="en-US" sz="2000" dirty="0">
                <a:latin typeface="Aptos Display" panose="020B0004020202020204" pitchFamily="34" charset="0"/>
              </a:rPr>
              <a:t> be visible as a track unless these names match. This is the </a:t>
            </a:r>
            <a:r>
              <a:rPr lang="en-US" sz="2000" b="1" dirty="0">
                <a:latin typeface="Aptos Display" panose="020B0004020202020204" pitchFamily="34" charset="0"/>
              </a:rPr>
              <a:t>most</a:t>
            </a:r>
            <a:r>
              <a:rPr lang="en-US" sz="2000" dirty="0">
                <a:latin typeface="Aptos Display" panose="020B0004020202020204" pitchFamily="34" charset="0"/>
              </a:rPr>
              <a:t> common reason you will encounter an error when uploading a track.</a:t>
            </a:r>
          </a:p>
        </p:txBody>
      </p:sp>
    </p:spTree>
    <p:extLst>
      <p:ext uri="{BB962C8B-B14F-4D97-AF65-F5344CB8AC3E}">
        <p14:creationId xmlns:p14="http://schemas.microsoft.com/office/powerpoint/2010/main" val="2739144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1950C-7A62-91FF-F8A9-F0267E2F8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FDF6-6B71-8816-64A4-C6BAD63D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Uploading Your Own Track</a:t>
            </a:r>
            <a:endParaRPr lang="en-US" sz="4800" dirty="0">
              <a:latin typeface="Aptos Display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CD596F-15F6-247B-1454-7D2F784D7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7E06C-EA2A-3942-F532-85122FB7E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276" y="2247954"/>
            <a:ext cx="8583447" cy="2575034"/>
          </a:xfrm>
          <a:prstGeom prst="rect">
            <a:avLst/>
          </a:prstGeom>
        </p:spPr>
      </p:pic>
      <p:pic>
        <p:nvPicPr>
          <p:cNvPr id="11" name="Graphic 10" descr="Cursor with solid fill">
            <a:extLst>
              <a:ext uri="{FF2B5EF4-FFF2-40B4-BE49-F238E27FC236}">
                <a16:creationId xmlns:a16="http://schemas.microsoft.com/office/drawing/2014/main" id="{4E0FC52D-ECB5-DA77-E737-D5FCE6025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0000">
            <a:off x="1981066" y="2424745"/>
            <a:ext cx="1211107" cy="12111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2584E2-4F3F-ABB9-AC16-15105F163F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8585" y="2247954"/>
            <a:ext cx="8579138" cy="2654081"/>
          </a:xfrm>
          <a:prstGeom prst="rect">
            <a:avLst/>
          </a:prstGeom>
        </p:spPr>
      </p:pic>
      <p:pic>
        <p:nvPicPr>
          <p:cNvPr id="12" name="Graphic 11" descr="Cursor with solid fill">
            <a:extLst>
              <a:ext uri="{FF2B5EF4-FFF2-40B4-BE49-F238E27FC236}">
                <a16:creationId xmlns:a16="http://schemas.microsoft.com/office/drawing/2014/main" id="{31A3572E-E687-C263-41D4-9EC7E3CFE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0000">
            <a:off x="3110927" y="4071404"/>
            <a:ext cx="1211107" cy="121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7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1950C-7A62-91FF-F8A9-F0267E2F8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FDF6-6B71-8816-64A4-C6BAD63D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Uploading Your Own Track</a:t>
            </a:r>
            <a:endParaRPr lang="en-US" sz="4800" dirty="0">
              <a:latin typeface="Aptos Display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CD596F-15F6-247B-1454-7D2F784D7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4579E0-2FAD-4FA3-A114-87AEFAD07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51" y="1422675"/>
            <a:ext cx="5118100" cy="5778500"/>
          </a:xfrm>
          <a:prstGeom prst="rect">
            <a:avLst/>
          </a:prstGeom>
        </p:spPr>
      </p:pic>
      <p:pic>
        <p:nvPicPr>
          <p:cNvPr id="11" name="Graphic 10" descr="Cursor with solid fill">
            <a:extLst>
              <a:ext uri="{FF2B5EF4-FFF2-40B4-BE49-F238E27FC236}">
                <a16:creationId xmlns:a16="http://schemas.microsoft.com/office/drawing/2014/main" id="{4E0FC52D-ECB5-DA77-E737-D5FCE6025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0000">
            <a:off x="1151843" y="3058035"/>
            <a:ext cx="1211107" cy="1211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8A8D55-5BF4-6FDF-77CF-D19C38A07E25}"/>
              </a:ext>
            </a:extLst>
          </p:cNvPr>
          <p:cNvSpPr txBox="1"/>
          <p:nvPr/>
        </p:nvSpPr>
        <p:spPr>
          <a:xfrm>
            <a:off x="6755524" y="2022477"/>
            <a:ext cx="45168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ptos Display" panose="020B0004020202020204" pitchFamily="34" charset="0"/>
              </a:rPr>
              <a:t>Some track types need to be compressed using </a:t>
            </a:r>
            <a:r>
              <a:rPr lang="en-US" sz="2000" dirty="0" err="1">
                <a:latin typeface="Aptos Display" panose="020B0004020202020204" pitchFamily="34" charset="0"/>
              </a:rPr>
              <a:t>bgzip</a:t>
            </a:r>
            <a:r>
              <a:rPr lang="en-US" sz="2000" dirty="0">
                <a:latin typeface="Aptos Display" panose="020B0004020202020204" pitchFamily="34" charset="0"/>
              </a:rPr>
              <a:t> and indexed using </a:t>
            </a:r>
            <a:r>
              <a:rPr lang="en-US" sz="2000" dirty="0" err="1">
                <a:latin typeface="Aptos Display" panose="020B0004020202020204" pitchFamily="34" charset="0"/>
              </a:rPr>
              <a:t>tabix</a:t>
            </a:r>
            <a:r>
              <a:rPr lang="en-US" sz="2000" dirty="0">
                <a:latin typeface="Aptos Display" panose="020B0004020202020204" pitchFamily="34" charset="0"/>
              </a:rPr>
              <a:t>.</a:t>
            </a:r>
          </a:p>
          <a:p>
            <a:r>
              <a:rPr lang="en-US" sz="2000" dirty="0">
                <a:latin typeface="Aptos Display" panose="020B0004020202020204" pitchFamily="34" charset="0"/>
              </a:rPr>
              <a:t>This is particularly true with LARGE files (</a:t>
            </a:r>
            <a:r>
              <a:rPr lang="en-US" sz="2000" dirty="0" err="1">
                <a:latin typeface="Aptos Display" panose="020B0004020202020204" pitchFamily="34" charset="0"/>
              </a:rPr>
              <a:t>ie</a:t>
            </a:r>
            <a:r>
              <a:rPr lang="en-US" sz="2000" dirty="0">
                <a:latin typeface="Aptos Display" panose="020B0004020202020204" pitchFamily="34" charset="0"/>
              </a:rPr>
              <a:t>. &gt;100MB)!</a:t>
            </a:r>
          </a:p>
          <a:p>
            <a:endParaRPr lang="en-US" sz="2000" dirty="0">
              <a:latin typeface="Aptos Display" panose="020B0004020202020204" pitchFamily="34" charset="0"/>
            </a:endParaRPr>
          </a:p>
          <a:p>
            <a:r>
              <a:rPr lang="en-US" sz="2000" dirty="0">
                <a:latin typeface="Aptos Display" panose="020B0004020202020204" pitchFamily="34" charset="0"/>
              </a:rPr>
              <a:t>Most likely though, this is not necessary. Try your file as-is first, just make sure it is one of the valid formats.</a:t>
            </a:r>
          </a:p>
        </p:txBody>
      </p:sp>
    </p:spTree>
    <p:extLst>
      <p:ext uri="{BB962C8B-B14F-4D97-AF65-F5344CB8AC3E}">
        <p14:creationId xmlns:p14="http://schemas.microsoft.com/office/powerpoint/2010/main" val="226366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1950C-7A62-91FF-F8A9-F0267E2F8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FDF6-6B71-8816-64A4-C6BAD63D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Uploading Your Own Track</a:t>
            </a:r>
            <a:endParaRPr lang="en-US" sz="4800" dirty="0">
              <a:latin typeface="Aptos Display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CD596F-15F6-247B-1454-7D2F784D7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4579E0-2FAD-4FA3-A114-87AEFAD07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51" y="1690688"/>
            <a:ext cx="5118100" cy="5778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8A8D55-5BF4-6FDF-77CF-D19C38A07E25}"/>
              </a:ext>
            </a:extLst>
          </p:cNvPr>
          <p:cNvSpPr txBox="1"/>
          <p:nvPr/>
        </p:nvSpPr>
        <p:spPr>
          <a:xfrm>
            <a:off x="6755523" y="4313600"/>
            <a:ext cx="45168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ptos Display" panose="020B0004020202020204" pitchFamily="34" charset="0"/>
              </a:rPr>
              <a:t>JBrowse</a:t>
            </a:r>
            <a:r>
              <a:rPr lang="en-US" sz="2000" dirty="0">
                <a:latin typeface="Aptos Display" panose="020B0004020202020204" pitchFamily="34" charset="0"/>
              </a:rPr>
              <a:t> is pretty accurate in detecting the file type and choosing the Adapter type and Track type for you.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75D741-B9AF-8530-7E0D-BC644688B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51" y="1434052"/>
            <a:ext cx="5118100" cy="5598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F80E5E-C2E9-03FA-566A-7265EBB512E2}"/>
              </a:ext>
            </a:extLst>
          </p:cNvPr>
          <p:cNvSpPr txBox="1"/>
          <p:nvPr/>
        </p:nvSpPr>
        <p:spPr>
          <a:xfrm>
            <a:off x="6755524" y="3791060"/>
            <a:ext cx="4913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ptos Display" panose="020B0004020202020204" pitchFamily="34" charset="0"/>
              </a:rPr>
              <a:t>Rename the track if you’d like here (optional)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968126-DFBB-35B9-4F45-0DDA76F826E0}"/>
              </a:ext>
            </a:extLst>
          </p:cNvPr>
          <p:cNvSpPr txBox="1"/>
          <p:nvPr/>
        </p:nvSpPr>
        <p:spPr>
          <a:xfrm>
            <a:off x="6755523" y="5451694"/>
            <a:ext cx="4913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ptos Display" panose="020B0004020202020204" pitchFamily="34" charset="0"/>
              </a:rPr>
              <a:t>Double check that your track is on the right assembly 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54300733-086B-2493-8FEE-622CDD5369DA}"/>
              </a:ext>
            </a:extLst>
          </p:cNvPr>
          <p:cNvSpPr/>
          <p:nvPr/>
        </p:nvSpPr>
        <p:spPr>
          <a:xfrm rot="10800000">
            <a:off x="5812220" y="3944025"/>
            <a:ext cx="943303" cy="941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BFE3C571-E3DD-88E7-9AD3-4F9AF8BBCDEE}"/>
              </a:ext>
            </a:extLst>
          </p:cNvPr>
          <p:cNvSpPr/>
          <p:nvPr/>
        </p:nvSpPr>
        <p:spPr>
          <a:xfrm rot="10000171">
            <a:off x="5681768" y="5011624"/>
            <a:ext cx="943303" cy="941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EC6A7AC1-3ED1-3A41-57E8-8A29838EA491}"/>
              </a:ext>
            </a:extLst>
          </p:cNvPr>
          <p:cNvSpPr/>
          <p:nvPr/>
        </p:nvSpPr>
        <p:spPr>
          <a:xfrm rot="11550547">
            <a:off x="5680913" y="4645084"/>
            <a:ext cx="943303" cy="941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D5D59468-2C8C-FEA6-A61D-89FC3687F51F}"/>
              </a:ext>
            </a:extLst>
          </p:cNvPr>
          <p:cNvSpPr/>
          <p:nvPr/>
        </p:nvSpPr>
        <p:spPr>
          <a:xfrm rot="10800000">
            <a:off x="5812220" y="5608578"/>
            <a:ext cx="943303" cy="941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829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8C2DF-F966-53BB-5A37-8F085EA5B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kern="1200" dirty="0">
                <a:solidFill>
                  <a:schemeClr val="tx1"/>
                </a:solidFill>
                <a:latin typeface="Aptos Display" panose="020B0004020202020204" pitchFamily="34" charset="0"/>
              </a:rPr>
              <a:t>What to expect:</a:t>
            </a:r>
            <a:endParaRPr lang="en-US" sz="5400" kern="1200" dirty="0">
              <a:solidFill>
                <a:schemeClr val="tx1"/>
              </a:solidFill>
              <a:latin typeface="Aptos Display" panose="020B0004020202020204" pitchFamily="34" charset="0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65CDBA-9234-76B7-4B15-D8EABE1EE9F8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34290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ptos Display" panose="020B0004020202020204" pitchFamily="34" charset="0"/>
              </a:rPr>
              <a:t>We are walking through our instance of </a:t>
            </a:r>
            <a:r>
              <a:rPr lang="en-US" sz="2200" dirty="0" err="1">
                <a:latin typeface="Aptos Display" panose="020B0004020202020204" pitchFamily="34" charset="0"/>
              </a:rPr>
              <a:t>JBrowse</a:t>
            </a:r>
            <a:r>
              <a:rPr lang="en-US" sz="2200" dirty="0">
                <a:latin typeface="Aptos Display" panose="020B0004020202020204" pitchFamily="34" charset="0"/>
              </a:rPr>
              <a:t> of Lens genomes, which is hosted on </a:t>
            </a:r>
            <a:r>
              <a:rPr lang="en-US" sz="2200" dirty="0" err="1">
                <a:latin typeface="Aptos Display" panose="020B0004020202020204" pitchFamily="34" charset="0"/>
              </a:rPr>
              <a:t>KnowPulse</a:t>
            </a:r>
            <a:endParaRPr lang="en-US" sz="2200" dirty="0">
              <a:latin typeface="Aptos Display" panose="020B0004020202020204" pitchFamily="34" charset="0"/>
            </a:endParaRPr>
          </a:p>
          <a:p>
            <a:pPr marL="800100" lvl="1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ptos Display" panose="020B0004020202020204" pitchFamily="34" charset="0"/>
              </a:rPr>
              <a:t>Therefore, I won’t be covering how to setup your own </a:t>
            </a:r>
            <a:r>
              <a:rPr lang="en-US" sz="2200" dirty="0" err="1">
                <a:latin typeface="Aptos Display" panose="020B0004020202020204" pitchFamily="34" charset="0"/>
              </a:rPr>
              <a:t>JBrowse</a:t>
            </a:r>
            <a:r>
              <a:rPr lang="en-US" sz="2200" dirty="0">
                <a:latin typeface="Aptos Display" panose="020B0004020202020204" pitchFamily="34" charset="0"/>
              </a:rPr>
              <a:t> instance and add tracks to it.</a:t>
            </a:r>
          </a:p>
          <a:p>
            <a:pPr marL="800100" lvl="1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ptos Display" panose="020B0004020202020204" pitchFamily="34" charset="0"/>
              </a:rPr>
              <a:t>If you are interested in this process, reach out to me outside of this workshop!</a:t>
            </a:r>
          </a:p>
          <a:p>
            <a:pPr marL="34290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ptos Display" panose="020B0004020202020204" pitchFamily="34" charset="0"/>
              </a:rPr>
              <a:t>Feel free to ask me questions at any time!</a:t>
            </a:r>
          </a:p>
          <a:p>
            <a:pPr marL="800100" lvl="1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ptos Display" panose="020B0004020202020204" pitchFamily="34" charset="0"/>
              </a:rPr>
              <a:t>Especially if you are following along and can’t find a specific setting/button</a:t>
            </a:r>
          </a:p>
          <a:p>
            <a:pPr marL="342900" indent="-228600"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ptos Display" panose="020B0004020202020204" pitchFamily="34" charset="0"/>
              </a:rPr>
              <a:t>If you would like me to demonstrate anything from this introduction directly on </a:t>
            </a:r>
            <a:r>
              <a:rPr lang="en-US" sz="2200" dirty="0" err="1">
                <a:latin typeface="Aptos Display" panose="020B0004020202020204" pitchFamily="34" charset="0"/>
              </a:rPr>
              <a:t>JBrowse</a:t>
            </a:r>
            <a:r>
              <a:rPr lang="en-US" sz="2200" dirty="0">
                <a:latin typeface="Aptos Display" panose="020B0004020202020204" pitchFamily="34" charset="0"/>
              </a:rPr>
              <a:t>, make a note of it and we can revisit it at the end.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A8DAD-BFE2-DF5E-3B51-4AEE68888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02B99042-810F-F749-9DFA-93D95B20FABD}" type="slidenum">
              <a:rPr lang="en-US" smtClean="0"/>
              <a:pPr defTabSz="914400"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37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1950C-7A62-91FF-F8A9-F0267E2F8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FDF6-6B71-8816-64A4-C6BAD63D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Uploading Your Own Track</a:t>
            </a:r>
            <a:endParaRPr lang="en-US" sz="4800" dirty="0">
              <a:latin typeface="Aptos Display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CD596F-15F6-247B-1454-7D2F784D7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F92CE6-437F-ECA2-6385-E5D6DFB2A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00140"/>
            <a:ext cx="10514641" cy="35811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21E9B7-8486-A72D-6758-7D665E826184}"/>
              </a:ext>
            </a:extLst>
          </p:cNvPr>
          <p:cNvSpPr/>
          <p:nvPr/>
        </p:nvSpPr>
        <p:spPr>
          <a:xfrm>
            <a:off x="8168207" y="3229814"/>
            <a:ext cx="3135670" cy="576926"/>
          </a:xfrm>
          <a:prstGeom prst="rect">
            <a:avLst/>
          </a:prstGeom>
          <a:noFill/>
          <a:ln w="28575">
            <a:solidFill>
              <a:srgbClr val="EC8B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32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1950C-7A62-91FF-F8A9-F0267E2F8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FDF6-6B71-8816-64A4-C6BAD63D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Sharing a View</a:t>
            </a:r>
            <a:endParaRPr lang="en-US" sz="4800" dirty="0">
              <a:latin typeface="Aptos Display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CD596F-15F6-247B-1454-7D2F784D7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71A99-4BFB-4274-1573-F8462BEA9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834" y="1426772"/>
            <a:ext cx="9829801" cy="6503284"/>
          </a:xfrm>
          <a:prstGeom prst="rect">
            <a:avLst/>
          </a:prstGeom>
        </p:spPr>
      </p:pic>
      <p:pic>
        <p:nvPicPr>
          <p:cNvPr id="6" name="Graphic 5" descr="Cursor with solid fill">
            <a:extLst>
              <a:ext uri="{FF2B5EF4-FFF2-40B4-BE49-F238E27FC236}">
                <a16:creationId xmlns:a16="http://schemas.microsoft.com/office/drawing/2014/main" id="{CA274D59-DC56-3558-7625-4E4B5C6EA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0000">
            <a:off x="5450574" y="1518269"/>
            <a:ext cx="1211107" cy="121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8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1950C-7A62-91FF-F8A9-F0267E2F8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FDF6-6B71-8816-64A4-C6BAD63D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Sharing a View</a:t>
            </a:r>
            <a:endParaRPr lang="en-US" sz="4800" dirty="0">
              <a:latin typeface="Aptos Display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CD596F-15F6-247B-1454-7D2F784D7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71A99-4BFB-4274-1573-F8462BEA9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834" y="1426772"/>
            <a:ext cx="9829801" cy="6503284"/>
          </a:xfrm>
          <a:prstGeom prst="rect">
            <a:avLst/>
          </a:prstGeom>
        </p:spPr>
      </p:pic>
      <p:pic>
        <p:nvPicPr>
          <p:cNvPr id="6" name="Graphic 5" descr="Cursor with solid fill">
            <a:extLst>
              <a:ext uri="{FF2B5EF4-FFF2-40B4-BE49-F238E27FC236}">
                <a16:creationId xmlns:a16="http://schemas.microsoft.com/office/drawing/2014/main" id="{CA274D59-DC56-3558-7625-4E4B5C6EA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0000">
            <a:off x="5450574" y="1518269"/>
            <a:ext cx="1211107" cy="1211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AA8DDD-C939-854D-5249-AB19340AF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834" y="1426772"/>
            <a:ext cx="9829801" cy="598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06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1950C-7A62-91FF-F8A9-F0267E2F8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FDF6-6B71-8816-64A4-C6BAD63D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Sharing a View</a:t>
            </a:r>
            <a:endParaRPr lang="en-US" sz="4800" dirty="0">
              <a:latin typeface="Aptos Display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CD596F-15F6-247B-1454-7D2F784D7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80EA9-419F-8691-EC41-927C32356974}"/>
              </a:ext>
            </a:extLst>
          </p:cNvPr>
          <p:cNvSpPr txBox="1"/>
          <p:nvPr/>
        </p:nvSpPr>
        <p:spPr>
          <a:xfrm>
            <a:off x="1418897" y="3244334"/>
            <a:ext cx="9017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effectLst/>
                <a:latin typeface="Aptos Display" panose="020B0004020202020204" pitchFamily="34" charset="0"/>
                <a:hlinkClick r:id="rId3"/>
              </a:rPr>
              <a:t>https://</a:t>
            </a:r>
            <a:r>
              <a:rPr lang="en-CA" dirty="0" err="1">
                <a:effectLst/>
                <a:latin typeface="Aptos Display" panose="020B0004020202020204" pitchFamily="34" charset="0"/>
                <a:hlinkClick r:id="rId3"/>
              </a:rPr>
              <a:t>knowpulse.usask.ca</a:t>
            </a:r>
            <a:r>
              <a:rPr lang="en-CA" dirty="0">
                <a:effectLst/>
                <a:latin typeface="Aptos Display" panose="020B0004020202020204" pitchFamily="34" charset="0"/>
                <a:hlinkClick r:id="rId3"/>
              </a:rPr>
              <a:t>/JBrowse2-Lens/?session=share-hR0RcDEh63&amp;password=</a:t>
            </a:r>
            <a:r>
              <a:rPr lang="en-CA" dirty="0" err="1">
                <a:effectLst/>
                <a:latin typeface="Aptos Display" panose="020B0004020202020204" pitchFamily="34" charset="0"/>
                <a:hlinkClick r:id="rId3"/>
              </a:rPr>
              <a:t>YfMWo</a:t>
            </a:r>
            <a:endParaRPr lang="en-US" dirty="0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729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1950C-7A62-91FF-F8A9-F0267E2F8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FDF6-6B71-8816-64A4-C6BAD63D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Exporting as SVG</a:t>
            </a:r>
            <a:endParaRPr lang="en-US" sz="4800" dirty="0">
              <a:latin typeface="Aptos Display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CD596F-15F6-247B-1454-7D2F784D7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C3261-674C-06D1-9ED5-590DBC5C9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036" y="1533986"/>
            <a:ext cx="8365927" cy="4740691"/>
          </a:xfrm>
          <a:prstGeom prst="rect">
            <a:avLst/>
          </a:prstGeom>
        </p:spPr>
      </p:pic>
      <p:pic>
        <p:nvPicPr>
          <p:cNvPr id="6" name="Graphic 5" descr="Cursor with solid fill">
            <a:extLst>
              <a:ext uri="{FF2B5EF4-FFF2-40B4-BE49-F238E27FC236}">
                <a16:creationId xmlns:a16="http://schemas.microsoft.com/office/drawing/2014/main" id="{BF618DC3-8206-9899-EABD-209F1E1D6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0000">
            <a:off x="1643890" y="1812441"/>
            <a:ext cx="1211107" cy="12111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409A00-FE2A-EB49-C3B2-14D4968B6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580" y="1883713"/>
            <a:ext cx="2120298" cy="2431612"/>
          </a:xfrm>
          <a:prstGeom prst="rect">
            <a:avLst/>
          </a:prstGeom>
        </p:spPr>
      </p:pic>
      <p:pic>
        <p:nvPicPr>
          <p:cNvPr id="11" name="Graphic 10" descr="Cursor with solid fill">
            <a:extLst>
              <a:ext uri="{FF2B5EF4-FFF2-40B4-BE49-F238E27FC236}">
                <a16:creationId xmlns:a16="http://schemas.microsoft.com/office/drawing/2014/main" id="{325D2198-BAA7-E677-D6B7-7B9B8A984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0000">
            <a:off x="3197260" y="2567268"/>
            <a:ext cx="1211107" cy="12111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1AAEB3-418E-680F-1020-CAB82ACF1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6043" y="2462548"/>
            <a:ext cx="4486739" cy="283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3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1950C-7A62-91FF-F8A9-F0267E2F8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FDF6-6B71-8816-64A4-C6BAD63D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Exporting as SVG</a:t>
            </a:r>
            <a:endParaRPr lang="en-US" sz="4800" dirty="0">
              <a:latin typeface="Aptos Display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CD596F-15F6-247B-1454-7D2F784D7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35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B9E95-B39F-2F68-0086-B95B05D5E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65" y="1516161"/>
            <a:ext cx="8588069" cy="468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7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1950C-7A62-91FF-F8A9-F0267E2F8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FDF6-6B71-8816-64A4-C6BAD63D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Exporting as SVG</a:t>
            </a:r>
            <a:endParaRPr lang="en-US" sz="4800" dirty="0">
              <a:latin typeface="Aptos Display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CD596F-15F6-247B-1454-7D2F784D7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39941B-2389-765C-FB45-3BF99809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529001"/>
            <a:ext cx="9966079" cy="496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589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1950C-7A62-91FF-F8A9-F0267E2F8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FDF6-6B71-8816-64A4-C6BAD63D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Exporting as SVG</a:t>
            </a:r>
            <a:endParaRPr lang="en-US" sz="4800" dirty="0">
              <a:latin typeface="Aptos Display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CD596F-15F6-247B-1454-7D2F784D7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E6073B-1FED-BC7C-2BE4-A1F20A69C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413" y="1529653"/>
            <a:ext cx="8565174" cy="496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835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1950C-7A62-91FF-F8A9-F0267E2F8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FDF6-6B71-8816-64A4-C6BAD63D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Exporting as SVG</a:t>
            </a:r>
            <a:endParaRPr lang="en-US" sz="4800" dirty="0">
              <a:latin typeface="Aptos Display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CD596F-15F6-247B-1454-7D2F784D7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40DAA7-AB4E-8101-DF93-A5098AC3F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203" y="1563097"/>
            <a:ext cx="8457593" cy="473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85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90E1-611E-A44E-1D06-7F3C0871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785B-3560-8ACB-F7AA-587391B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Viewing Synteny</a:t>
            </a:r>
            <a:endParaRPr lang="en-US" dirty="0">
              <a:ea typeface="Calibri Light"/>
              <a:cs typeface="Calibri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7F26EC-8CD7-7D99-D5B1-7E47E775B5DB}"/>
              </a:ext>
            </a:extLst>
          </p:cNvPr>
          <p:cNvSpPr txBox="1"/>
          <p:nvPr/>
        </p:nvSpPr>
        <p:spPr>
          <a:xfrm>
            <a:off x="838199" y="1666671"/>
            <a:ext cx="968265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ptos Display"/>
                <a:ea typeface="Calibri"/>
                <a:cs typeface="Calibri"/>
              </a:rPr>
              <a:t>When do you want to view synteny?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ptos Display"/>
                <a:ea typeface="Calibri"/>
                <a:cs typeface="Calibri"/>
              </a:rPr>
              <a:t>To identify conserved genomic regions across genome assemblies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3B071A-7EEB-D60A-E07F-93848DD11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39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4CE28C-6A31-5637-54E6-80727B9F57F9}"/>
              </a:ext>
            </a:extLst>
          </p:cNvPr>
          <p:cNvSpPr txBox="1"/>
          <p:nvPr/>
        </p:nvSpPr>
        <p:spPr>
          <a:xfrm>
            <a:off x="838198" y="2789031"/>
            <a:ext cx="9682655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ptos Display"/>
                <a:ea typeface="Calibri"/>
                <a:cs typeface="Calibri"/>
              </a:rPr>
              <a:t>In a Linear Genome View, synteny is displayed as various “syntenic blocks” which are alignment hits with another genome assembly.</a:t>
            </a:r>
          </a:p>
          <a:p>
            <a:endParaRPr lang="en-US" sz="2400" dirty="0">
              <a:latin typeface="Aptos Display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ptos Display"/>
                <a:ea typeface="Calibri"/>
                <a:cs typeface="Calibri"/>
              </a:rPr>
              <a:t>In a Linear Synteny View, both genomes are displayed at once with syntenic regions drawn to connect them.</a:t>
            </a:r>
          </a:p>
          <a:p>
            <a:endParaRPr lang="en-US" sz="2400" dirty="0">
              <a:latin typeface="Aptos Display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ptos Display"/>
                <a:ea typeface="Calibri"/>
                <a:cs typeface="Calibri"/>
              </a:rPr>
              <a:t>You still have access to the full </a:t>
            </a:r>
            <a:r>
              <a:rPr lang="en-US" sz="2400" dirty="0" err="1">
                <a:latin typeface="Aptos Display"/>
                <a:ea typeface="Calibri"/>
                <a:cs typeface="Calibri"/>
              </a:rPr>
              <a:t>tracklist</a:t>
            </a:r>
            <a:r>
              <a:rPr lang="en-US" sz="2400" dirty="0">
                <a:latin typeface="Aptos Display"/>
                <a:ea typeface="Calibri"/>
                <a:cs typeface="Calibri"/>
              </a:rPr>
              <a:t> for each assembly!</a:t>
            </a:r>
          </a:p>
        </p:txBody>
      </p:sp>
    </p:spTree>
    <p:extLst>
      <p:ext uri="{BB962C8B-B14F-4D97-AF65-F5344CB8AC3E}">
        <p14:creationId xmlns:p14="http://schemas.microsoft.com/office/powerpoint/2010/main" val="2774088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6C8D01-85E6-DBD8-7AF9-543FFB22B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b="1" dirty="0">
                <a:latin typeface="Aptos Display" panose="020B0004020202020204" pitchFamily="34" charset="0"/>
              </a:rPr>
              <a:t>What is </a:t>
            </a:r>
            <a:br>
              <a:rPr lang="en-US" sz="4800" b="1" dirty="0">
                <a:latin typeface="Aptos Display" panose="020B0004020202020204" pitchFamily="34" charset="0"/>
              </a:rPr>
            </a:br>
            <a:r>
              <a:rPr lang="en-US" sz="4800" b="1" dirty="0">
                <a:latin typeface="Aptos Display" panose="020B0004020202020204" pitchFamily="34" charset="0"/>
              </a:rPr>
              <a:t>JBrowse2?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1716D-A8B8-D59C-57FF-2B66B3683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6488" y="740664"/>
            <a:ext cx="6894576" cy="1463040"/>
          </a:xfrm>
        </p:spPr>
        <p:txBody>
          <a:bodyPr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An interactive interface for browsing genomic features such as genes, transcripts, and variants.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Gives you the ability to customize the display, export views and add your own data tracks.</a:t>
            </a:r>
          </a:p>
          <a:p>
            <a:endParaRPr lang="en-US" sz="2200" dirty="0"/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9C39EFE9-74BC-60DB-5D99-93A188C84A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163"/>
          <a:stretch>
            <a:fillRect/>
          </a:stretch>
        </p:blipFill>
        <p:spPr>
          <a:xfrm>
            <a:off x="630936" y="2615294"/>
            <a:ext cx="10917936" cy="36848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F88EF-E8A5-B438-4067-33A85C1CF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679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90E1-611E-A44E-1D06-7F3C0871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785B-3560-8ACB-F7AA-587391B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Viewing Synteny</a:t>
            </a:r>
            <a:endParaRPr lang="en-US" sz="4800" dirty="0">
              <a:latin typeface="Aptos Display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7F26EC-8CD7-7D99-D5B1-7E47E775B5DB}"/>
              </a:ext>
            </a:extLst>
          </p:cNvPr>
          <p:cNvSpPr txBox="1"/>
          <p:nvPr/>
        </p:nvSpPr>
        <p:spPr>
          <a:xfrm>
            <a:off x="730469" y="2644170"/>
            <a:ext cx="326716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ptos Display"/>
                <a:ea typeface="Calibri"/>
                <a:cs typeface="Calibri"/>
              </a:rPr>
              <a:t>You can start a new session and choose a Linear synteny view, BUT…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047E7D-0C67-6DA5-D119-1E2382E71208}"/>
              </a:ext>
            </a:extLst>
          </p:cNvPr>
          <p:cNvSpPr txBox="1"/>
          <p:nvPr/>
        </p:nvSpPr>
        <p:spPr>
          <a:xfrm>
            <a:off x="7706711" y="2644170"/>
            <a:ext cx="3647089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ptos Display" panose="020B0004020202020204" pitchFamily="34" charset="0"/>
              </a:rPr>
              <a:t>I highly recommend you start a </a:t>
            </a:r>
            <a:r>
              <a:rPr lang="en-US" sz="2400" b="1" dirty="0">
                <a:latin typeface="Aptos Display" panose="020B0004020202020204" pitchFamily="34" charset="0"/>
              </a:rPr>
              <a:t>Linear genome view </a:t>
            </a:r>
            <a:r>
              <a:rPr lang="en-US" sz="2400" dirty="0">
                <a:latin typeface="Aptos Display" panose="020B0004020202020204" pitchFamily="34" charset="0"/>
              </a:rPr>
              <a:t>and navigate to your feature(s) of interest </a:t>
            </a:r>
            <a:r>
              <a:rPr lang="en-US" sz="2400" i="1" dirty="0">
                <a:latin typeface="Aptos Display" panose="020B0004020202020204" pitchFamily="34" charset="0"/>
              </a:rPr>
              <a:t>first</a:t>
            </a:r>
            <a:r>
              <a:rPr lang="en-US" sz="2400" dirty="0">
                <a:latin typeface="Aptos Display" panose="020B0004020202020204" pitchFamily="34" charset="0"/>
              </a:rPr>
              <a:t>.</a:t>
            </a:r>
          </a:p>
          <a:p>
            <a:endParaRPr lang="en-US" dirty="0">
              <a:latin typeface="Aptos Display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8E452A-FE02-0288-148E-25C5CDC4C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86" y="1930178"/>
            <a:ext cx="3073400" cy="3771900"/>
          </a:xfrm>
          <a:prstGeom prst="rect">
            <a:avLst/>
          </a:prstGeom>
        </p:spPr>
      </p:pic>
      <p:pic>
        <p:nvPicPr>
          <p:cNvPr id="6" name="Graphic 5" descr="Cursor with solid fill">
            <a:extLst>
              <a:ext uri="{FF2B5EF4-FFF2-40B4-BE49-F238E27FC236}">
                <a16:creationId xmlns:a16="http://schemas.microsoft.com/office/drawing/2014/main" id="{F52F8D84-7B14-6477-F6B6-10EE191C4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0000">
            <a:off x="5385573" y="3156217"/>
            <a:ext cx="1211107" cy="12111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628F68-B147-9D3B-C71F-391120B87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50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90E1-611E-A44E-1D06-7F3C0871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785B-3560-8ACB-F7AA-587391B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Viewing Synteny</a:t>
            </a:r>
            <a:endParaRPr lang="en-US" sz="4800" dirty="0">
              <a:latin typeface="Aptos Display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D27E6-9588-FA51-C519-4DE8DEFFC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41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C51F9C-3817-38E2-9979-5413629AF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99" y="1794330"/>
            <a:ext cx="10715402" cy="2700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16A11D-B91F-C9EF-E077-7989098F3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366" y="0"/>
            <a:ext cx="2958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5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90E1-611E-A44E-1D06-7F3C0871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785B-3560-8ACB-F7AA-587391B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Viewing Synteny</a:t>
            </a:r>
            <a:endParaRPr lang="en-US" sz="4800" dirty="0">
              <a:latin typeface="Aptos Display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D27E6-9588-FA51-C519-4DE8DEFFC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42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C51F9C-3817-38E2-9979-5413629AF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99" y="1794330"/>
            <a:ext cx="10715402" cy="2700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16A11D-B91F-C9EF-E077-7989098F3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366" y="0"/>
            <a:ext cx="295835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997D21-E821-550E-6CDB-86AFC771B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98" y="1810409"/>
            <a:ext cx="10715402" cy="4462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FC67AB-FD40-29D2-39FC-1177B8A1E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5365" y="0"/>
            <a:ext cx="2964226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32E90C-DB41-312B-C4DE-DC2385B841EC}"/>
              </a:ext>
            </a:extLst>
          </p:cNvPr>
          <p:cNvSpPr/>
          <p:nvPr/>
        </p:nvSpPr>
        <p:spPr>
          <a:xfrm>
            <a:off x="8224753" y="4078013"/>
            <a:ext cx="1896709" cy="194871"/>
          </a:xfrm>
          <a:prstGeom prst="rect">
            <a:avLst/>
          </a:prstGeom>
          <a:noFill/>
          <a:ln w="28575">
            <a:solidFill>
              <a:srgbClr val="EC8B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962F98-9529-D08B-1B5C-6F5DDB316415}"/>
              </a:ext>
            </a:extLst>
          </p:cNvPr>
          <p:cNvSpPr/>
          <p:nvPr/>
        </p:nvSpPr>
        <p:spPr>
          <a:xfrm>
            <a:off x="8224752" y="5780689"/>
            <a:ext cx="1896709" cy="194871"/>
          </a:xfrm>
          <a:prstGeom prst="rect">
            <a:avLst/>
          </a:prstGeom>
          <a:noFill/>
          <a:ln w="28575">
            <a:solidFill>
              <a:srgbClr val="EC8B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9777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90E1-611E-A44E-1D06-7F3C0871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785B-3560-8ACB-F7AA-587391B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Viewing Synteny</a:t>
            </a:r>
            <a:endParaRPr lang="en-US" sz="4800" dirty="0">
              <a:latin typeface="Aptos Display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D27E6-9588-FA51-C519-4DE8DEFFC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43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C51F9C-3817-38E2-9979-5413629AF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99" y="1794330"/>
            <a:ext cx="10715402" cy="2700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997D21-E821-550E-6CDB-86AFC771B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98" y="1810409"/>
            <a:ext cx="10715402" cy="44629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32E90C-DB41-312B-C4DE-DC2385B841EC}"/>
              </a:ext>
            </a:extLst>
          </p:cNvPr>
          <p:cNvSpPr/>
          <p:nvPr/>
        </p:nvSpPr>
        <p:spPr>
          <a:xfrm>
            <a:off x="8224753" y="4078013"/>
            <a:ext cx="1896709" cy="194871"/>
          </a:xfrm>
          <a:prstGeom prst="rect">
            <a:avLst/>
          </a:prstGeom>
          <a:noFill/>
          <a:ln w="28575">
            <a:solidFill>
              <a:srgbClr val="EC8B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962F98-9529-D08B-1B5C-6F5DDB316415}"/>
              </a:ext>
            </a:extLst>
          </p:cNvPr>
          <p:cNvSpPr/>
          <p:nvPr/>
        </p:nvSpPr>
        <p:spPr>
          <a:xfrm>
            <a:off x="8224752" y="5780689"/>
            <a:ext cx="1896709" cy="194871"/>
          </a:xfrm>
          <a:prstGeom prst="rect">
            <a:avLst/>
          </a:prstGeom>
          <a:noFill/>
          <a:ln w="28575">
            <a:solidFill>
              <a:srgbClr val="EC8B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F9942-8803-E23F-DA68-538D688FC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96" y="1809750"/>
            <a:ext cx="10711037" cy="4462932"/>
          </a:xfrm>
          <a:prstGeom prst="rect">
            <a:avLst/>
          </a:prstGeom>
        </p:spPr>
      </p:pic>
      <p:pic>
        <p:nvPicPr>
          <p:cNvPr id="4" name="Graphic 3" descr="Cursor with solid fill">
            <a:extLst>
              <a:ext uri="{FF2B5EF4-FFF2-40B4-BE49-F238E27FC236}">
                <a16:creationId xmlns:a16="http://schemas.microsoft.com/office/drawing/2014/main" id="{79C87DFF-7026-C44C-08FC-2710E3CDBF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60000">
            <a:off x="6393059" y="5175134"/>
            <a:ext cx="1211107" cy="1211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C9197-73E0-0CCF-6545-ADD30649B6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666" y="1807448"/>
            <a:ext cx="10695835" cy="446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5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90E1-611E-A44E-1D06-7F3C0871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785B-3560-8ACB-F7AA-587391B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Viewing Synteny</a:t>
            </a:r>
            <a:endParaRPr lang="en-US" sz="4800" dirty="0">
              <a:latin typeface="Aptos Display"/>
            </a:endParaRPr>
          </a:p>
        </p:txBody>
      </p:sp>
      <p:pic>
        <p:nvPicPr>
          <p:cNvPr id="6" name="Graphic 5" descr="Cursor with solid fill">
            <a:extLst>
              <a:ext uri="{FF2B5EF4-FFF2-40B4-BE49-F238E27FC236}">
                <a16:creationId xmlns:a16="http://schemas.microsoft.com/office/drawing/2014/main" id="{F52F8D84-7B14-6477-F6B6-10EE191C4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60000">
            <a:off x="6309984" y="3247165"/>
            <a:ext cx="1211107" cy="121110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BC4A5F-4E6D-0EF1-C708-11E5A9C46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608E18-F0A1-0C39-D839-3CED7A2F6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275" y="1929814"/>
            <a:ext cx="10457273" cy="3036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61D786-BE91-E467-8AB9-AA9CF58D2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276" y="1435828"/>
            <a:ext cx="10457272" cy="501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9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90E1-611E-A44E-1D06-7F3C0871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785B-3560-8ACB-F7AA-587391B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Viewing Synteny</a:t>
            </a:r>
            <a:endParaRPr lang="en-US" sz="4800" dirty="0">
              <a:latin typeface="Aptos Display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CEF2B-8D94-E77B-F15E-468400426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45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E1779E-BD75-950C-2619-E68E6D2D319E}"/>
              </a:ext>
            </a:extLst>
          </p:cNvPr>
          <p:cNvSpPr txBox="1"/>
          <p:nvPr/>
        </p:nvSpPr>
        <p:spPr>
          <a:xfrm>
            <a:off x="838199" y="1666671"/>
            <a:ext cx="1047213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ptos Display"/>
                <a:ea typeface="Calibri"/>
                <a:cs typeface="Calibri"/>
              </a:rPr>
              <a:t>When synteny features are purple, they are on the reverse strand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898D10-93F3-9D5F-5808-C34EED02D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67" y="2241033"/>
            <a:ext cx="10434308" cy="3502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127EB8-B4F4-2728-CD82-DD88BB4B3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67" y="2239868"/>
            <a:ext cx="10428665" cy="382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6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E5831-41AF-D792-F558-72AC16254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27865-C892-2F26-56FD-B26292E2B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>
                <a:latin typeface="Aptos Display"/>
              </a:rPr>
              <a:t>Viewing Synteny</a:t>
            </a:r>
            <a:endParaRPr lang="en-US" sz="4800">
              <a:latin typeface="Aptos Display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F287CC-4961-D94A-C8EC-F65D5CDCC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499" y="2414811"/>
            <a:ext cx="2544113" cy="3169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20FEC8-FB30-CECA-7E36-D2CEDEE8D9B7}"/>
              </a:ext>
            </a:extLst>
          </p:cNvPr>
          <p:cNvSpPr txBox="1"/>
          <p:nvPr/>
        </p:nvSpPr>
        <p:spPr>
          <a:xfrm>
            <a:off x="744311" y="1769268"/>
            <a:ext cx="36882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ptos Display"/>
                <a:ea typeface="Calibri"/>
                <a:cs typeface="Calibri"/>
              </a:rPr>
              <a:t>Viewing a </a:t>
            </a:r>
            <a:r>
              <a:rPr lang="en-US" sz="2400" dirty="0" err="1">
                <a:latin typeface="Aptos Display"/>
                <a:ea typeface="Calibri"/>
                <a:cs typeface="Calibri"/>
              </a:rPr>
              <a:t>Dotplot</a:t>
            </a:r>
            <a:r>
              <a:rPr lang="en-US" sz="2400" dirty="0">
                <a:latin typeface="Aptos Display"/>
                <a:ea typeface="Calibri"/>
                <a:cs typeface="Calibri"/>
              </a:rPr>
              <a:t> 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10FCE7-1595-A125-528F-3F7893369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563" y="1769268"/>
            <a:ext cx="7188972" cy="4183605"/>
          </a:xfrm>
          <a:prstGeom prst="rect">
            <a:avLst/>
          </a:prstGeom>
        </p:spPr>
      </p:pic>
      <p:pic>
        <p:nvPicPr>
          <p:cNvPr id="7" name="Graphic 6" descr="Cursor with solid fill">
            <a:extLst>
              <a:ext uri="{FF2B5EF4-FFF2-40B4-BE49-F238E27FC236}">
                <a16:creationId xmlns:a16="http://schemas.microsoft.com/office/drawing/2014/main" id="{017BCAE5-2DC9-3478-83BD-B830D7245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60000">
            <a:off x="2077776" y="3898784"/>
            <a:ext cx="1211107" cy="12111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A2D654-427A-D76E-3D5C-A7AB112B3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3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68802 -0.121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01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8AEC8-0775-9801-6197-8BFEA9FEB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13A25-67BC-1BA3-9DC5-0323A9247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>
                <a:latin typeface="Aptos Display"/>
              </a:rPr>
              <a:t>Viewing Synteny</a:t>
            </a:r>
            <a:endParaRPr lang="en-US" sz="4800">
              <a:latin typeface="Aptos Display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24639-BB78-05F9-26E3-A2ED9203E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694" y="1540323"/>
            <a:ext cx="8492327" cy="4768373"/>
          </a:xfrm>
          <a:prstGeom prst="rect">
            <a:avLst/>
          </a:prstGeom>
        </p:spPr>
      </p:pic>
      <p:pic>
        <p:nvPicPr>
          <p:cNvPr id="7" name="Graphic 6" descr="Cursor with solid fill">
            <a:extLst>
              <a:ext uri="{FF2B5EF4-FFF2-40B4-BE49-F238E27FC236}">
                <a16:creationId xmlns:a16="http://schemas.microsoft.com/office/drawing/2014/main" id="{2E28ED0F-8B02-9A38-9F58-BBE187718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0000">
            <a:off x="3366530" y="1996339"/>
            <a:ext cx="1211107" cy="12111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0A1FF0-930E-7487-A4FF-5E1FD9C9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103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8AEC8-0775-9801-6197-8BFEA9FEB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13A25-67BC-1BA3-9DC5-0323A9247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Tips &amp; Tricks - Undo</a:t>
            </a:r>
            <a:endParaRPr lang="en-US" sz="4800" dirty="0">
              <a:latin typeface="Aptos Display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0A1FF0-930E-7487-A4FF-5E1FD9C9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48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724FB-4966-CEAB-F08B-0129418AB14D}"/>
              </a:ext>
            </a:extLst>
          </p:cNvPr>
          <p:cNvSpPr txBox="1"/>
          <p:nvPr/>
        </p:nvSpPr>
        <p:spPr>
          <a:xfrm>
            <a:off x="838199" y="1666671"/>
            <a:ext cx="9682655" cy="20159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Aptos Display"/>
                <a:ea typeface="Calibri"/>
                <a:cs typeface="Calibri"/>
              </a:rPr>
              <a:t>If you accidently navigate to a region you didn’t intend to and want to go back, or you accidently closed a track, it is possible to undo!</a:t>
            </a:r>
          </a:p>
          <a:p>
            <a:endParaRPr lang="en-US" sz="2400" dirty="0">
              <a:latin typeface="Aptos Display"/>
              <a:ea typeface="Calibri"/>
              <a:cs typeface="Calibri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ptos Display"/>
                <a:ea typeface="Calibri"/>
                <a:cs typeface="Calibri"/>
              </a:rPr>
              <a:t>Using keyboard shortcuts “</a:t>
            </a:r>
            <a:r>
              <a:rPr lang="en-US" sz="2400" dirty="0" err="1">
                <a:latin typeface="Aptos Display"/>
                <a:ea typeface="Calibri"/>
                <a:cs typeface="Calibri"/>
              </a:rPr>
              <a:t>Ctrl+Z</a:t>
            </a:r>
            <a:r>
              <a:rPr lang="en-US" sz="2400" dirty="0">
                <a:latin typeface="Aptos Display"/>
                <a:ea typeface="Calibri"/>
                <a:cs typeface="Calibri"/>
              </a:rPr>
              <a:t>” on Windows or “</a:t>
            </a:r>
            <a:r>
              <a:rPr lang="en-US" sz="2400" dirty="0" err="1">
                <a:latin typeface="Aptos Display"/>
                <a:ea typeface="Calibri"/>
                <a:cs typeface="Calibri"/>
              </a:rPr>
              <a:t>Command+Z</a:t>
            </a:r>
            <a:r>
              <a:rPr lang="en-US" sz="2400" dirty="0">
                <a:latin typeface="Aptos Display"/>
                <a:ea typeface="Calibri"/>
                <a:cs typeface="Calibri"/>
              </a:rPr>
              <a:t>” on Mac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ptos Display"/>
                <a:ea typeface="Calibri"/>
                <a:cs typeface="Calibri"/>
              </a:rPr>
              <a:t>Undo or Redo options are found under “Tools”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5CCDA-CFBA-5BC7-D2A4-2614E92A6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954"/>
          <a:stretch/>
        </p:blipFill>
        <p:spPr>
          <a:xfrm>
            <a:off x="3790674" y="3883571"/>
            <a:ext cx="3777703" cy="2748457"/>
          </a:xfrm>
          <a:prstGeom prst="rect">
            <a:avLst/>
          </a:prstGeom>
        </p:spPr>
      </p:pic>
      <p:pic>
        <p:nvPicPr>
          <p:cNvPr id="7" name="Graphic 6" descr="Cursor with solid fill">
            <a:extLst>
              <a:ext uri="{FF2B5EF4-FFF2-40B4-BE49-F238E27FC236}">
                <a16:creationId xmlns:a16="http://schemas.microsoft.com/office/drawing/2014/main" id="{2E28ED0F-8B02-9A38-9F58-BBE187718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0000">
            <a:off x="6272790" y="4117158"/>
            <a:ext cx="1211107" cy="121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129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8AEC8-0775-9801-6197-8BFEA9FEB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13A25-67BC-1BA3-9DC5-0323A9247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Tips &amp; Tricks - Workspaces</a:t>
            </a:r>
            <a:endParaRPr lang="en-US" sz="4800" dirty="0">
              <a:latin typeface="Aptos Display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0A1FF0-930E-7487-A4FF-5E1FD9C9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724FB-4966-CEAB-F08B-0129418AB14D}"/>
              </a:ext>
            </a:extLst>
          </p:cNvPr>
          <p:cNvSpPr txBox="1"/>
          <p:nvPr/>
        </p:nvSpPr>
        <p:spPr>
          <a:xfrm>
            <a:off x="838199" y="1666671"/>
            <a:ext cx="968265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ptos Display"/>
                <a:ea typeface="Calibri"/>
                <a:cs typeface="Calibri"/>
              </a:rPr>
              <a:t>Workspaces allow you to have open </a:t>
            </a:r>
            <a:r>
              <a:rPr lang="en-US" sz="2400" b="1" dirty="0">
                <a:latin typeface="Aptos Display"/>
                <a:ea typeface="Calibri"/>
                <a:cs typeface="Calibri"/>
              </a:rPr>
              <a:t>multiple</a:t>
            </a:r>
            <a:r>
              <a:rPr lang="en-US" sz="2400" dirty="0">
                <a:latin typeface="Aptos Display"/>
                <a:ea typeface="Calibri"/>
                <a:cs typeface="Calibri"/>
              </a:rPr>
              <a:t> </a:t>
            </a:r>
            <a:r>
              <a:rPr lang="en-US" sz="2400" dirty="0" err="1">
                <a:latin typeface="Aptos Display"/>
                <a:ea typeface="Calibri"/>
                <a:cs typeface="Calibri"/>
              </a:rPr>
              <a:t>JBrowses</a:t>
            </a:r>
            <a:r>
              <a:rPr lang="en-US" sz="2400" dirty="0">
                <a:latin typeface="Aptos Display"/>
                <a:ea typeface="Calibri"/>
                <a:cs typeface="Calibri"/>
              </a:rPr>
              <a:t> in a session so that you don’t need use multiple tabs or windows using your internet browser.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97859-41C2-59F0-C132-FD10F4062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398" y="3543156"/>
            <a:ext cx="7772400" cy="26777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8648EE-3F90-011B-5162-426FCF337870}"/>
              </a:ext>
            </a:extLst>
          </p:cNvPr>
          <p:cNvSpPr txBox="1"/>
          <p:nvPr/>
        </p:nvSpPr>
        <p:spPr>
          <a:xfrm>
            <a:off x="832943" y="2576735"/>
            <a:ext cx="91860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ptos Display"/>
                <a:ea typeface="Calibri"/>
                <a:cs typeface="Calibri"/>
              </a:rPr>
              <a:t>Make sure “Workspaces” is checked off under “Tools”. You’ll know it’s enabled when you see a black bar:</a:t>
            </a:r>
          </a:p>
        </p:txBody>
      </p:sp>
      <p:pic>
        <p:nvPicPr>
          <p:cNvPr id="11" name="Graphic 10" descr="Cursor with solid fill">
            <a:extLst>
              <a:ext uri="{FF2B5EF4-FFF2-40B4-BE49-F238E27FC236}">
                <a16:creationId xmlns:a16="http://schemas.microsoft.com/office/drawing/2014/main" id="{5C538901-50F8-49A2-027F-A5E74EB4D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0000">
            <a:off x="2538992" y="4094707"/>
            <a:ext cx="1211107" cy="12111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57AA57-5067-83FA-7BE3-3E3D7FE74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283" y="4084310"/>
            <a:ext cx="2438400" cy="1231900"/>
          </a:xfrm>
          <a:prstGeom prst="rect">
            <a:avLst/>
          </a:prstGeom>
        </p:spPr>
      </p:pic>
      <p:sp>
        <p:nvSpPr>
          <p:cNvPr id="13" name="7-Point Star 12">
            <a:extLst>
              <a:ext uri="{FF2B5EF4-FFF2-40B4-BE49-F238E27FC236}">
                <a16:creationId xmlns:a16="http://schemas.microsoft.com/office/drawing/2014/main" id="{CEF79CBC-C6E2-A459-45D4-43140CF68883}"/>
              </a:ext>
            </a:extLst>
          </p:cNvPr>
          <p:cNvSpPr/>
          <p:nvPr/>
        </p:nvSpPr>
        <p:spPr>
          <a:xfrm rot="2089695">
            <a:off x="9958553" y="565029"/>
            <a:ext cx="1450427" cy="1074792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ptos Display" panose="020B0004020202020204" pitchFamily="34" charset="0"/>
              </a:rPr>
              <a:t>NEW!</a:t>
            </a:r>
          </a:p>
        </p:txBody>
      </p:sp>
    </p:spTree>
    <p:extLst>
      <p:ext uri="{BB962C8B-B14F-4D97-AF65-F5344CB8AC3E}">
        <p14:creationId xmlns:p14="http://schemas.microsoft.com/office/powerpoint/2010/main" val="103520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8C2DF-F966-53BB-5A37-8F085EA5B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Navigation</a:t>
            </a:r>
            <a:endParaRPr lang="en-US" sz="4800" dirty="0">
              <a:latin typeface="Aptos Display"/>
            </a:endParaRPr>
          </a:p>
          <a:p>
            <a:endParaRPr lang="en-US" dirty="0">
              <a:ea typeface="Calibri Light"/>
              <a:cs typeface="Calibri Light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0F57377-2297-18ED-765D-DB2AEE17E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2414081"/>
            <a:ext cx="11296650" cy="39719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0C9022-1432-6858-E0DF-DE97C028E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653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8AEC8-0775-9801-6197-8BFEA9FEB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13A25-67BC-1BA3-9DC5-0323A9247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Tips &amp; Tricks - Workspaces</a:t>
            </a:r>
            <a:endParaRPr lang="en-US" sz="4800" dirty="0">
              <a:latin typeface="Aptos Display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0A1FF0-930E-7487-A4FF-5E1FD9C9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50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464158-CD1C-0EC4-8CA6-C1E6794E46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50"/>
          <a:stretch/>
        </p:blipFill>
        <p:spPr>
          <a:xfrm>
            <a:off x="2883776" y="2369576"/>
            <a:ext cx="6424448" cy="37979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FDE24E-F852-A206-3BFA-FF7F18BB13EC}"/>
              </a:ext>
            </a:extLst>
          </p:cNvPr>
          <p:cNvSpPr txBox="1"/>
          <p:nvPr/>
        </p:nvSpPr>
        <p:spPr>
          <a:xfrm>
            <a:off x="5032055" y="1719088"/>
            <a:ext cx="2127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ptos Display" panose="020B0004020202020204" pitchFamily="34" charset="0"/>
              </a:rPr>
              <a:t>New Empty Tab</a:t>
            </a:r>
          </a:p>
        </p:txBody>
      </p:sp>
    </p:spTree>
    <p:extLst>
      <p:ext uri="{BB962C8B-B14F-4D97-AF65-F5344CB8AC3E}">
        <p14:creationId xmlns:p14="http://schemas.microsoft.com/office/powerpoint/2010/main" val="13893182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8AEC8-0775-9801-6197-8BFEA9FEB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13A25-67BC-1BA3-9DC5-0323A9247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Tips &amp; Tricks - Workspaces</a:t>
            </a:r>
            <a:endParaRPr lang="en-US" sz="4800" dirty="0">
              <a:latin typeface="Aptos Display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0A1FF0-930E-7487-A4FF-5E1FD9C9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DB161E-A496-BFB2-F085-C6A83AB43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130" y="2429299"/>
            <a:ext cx="9847740" cy="37501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567AFF-6F79-2578-6694-16FB626EEE78}"/>
              </a:ext>
            </a:extLst>
          </p:cNvPr>
          <p:cNvSpPr txBox="1"/>
          <p:nvPr/>
        </p:nvSpPr>
        <p:spPr>
          <a:xfrm>
            <a:off x="4325419" y="1690688"/>
            <a:ext cx="3541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ptos Display" panose="020B0004020202020204" pitchFamily="34" charset="0"/>
              </a:rPr>
              <a:t>New Empty split horizontal</a:t>
            </a:r>
          </a:p>
        </p:txBody>
      </p:sp>
    </p:spTree>
    <p:extLst>
      <p:ext uri="{BB962C8B-B14F-4D97-AF65-F5344CB8AC3E}">
        <p14:creationId xmlns:p14="http://schemas.microsoft.com/office/powerpoint/2010/main" val="32922916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8AEC8-0775-9801-6197-8BFEA9FEB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13A25-67BC-1BA3-9DC5-0323A9247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Tips &amp; Tricks</a:t>
            </a:r>
            <a:endParaRPr lang="en-US" sz="4800" dirty="0">
              <a:latin typeface="Aptos Display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0A1FF0-930E-7487-A4FF-5E1FD9C9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52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29D9AA-ABFD-1001-B33D-3225AE1CC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438697"/>
            <a:ext cx="4078241" cy="60541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4FD6D0-F2FB-EE37-1170-BDC57F63C6CE}"/>
              </a:ext>
            </a:extLst>
          </p:cNvPr>
          <p:cNvSpPr txBox="1"/>
          <p:nvPr/>
        </p:nvSpPr>
        <p:spPr>
          <a:xfrm>
            <a:off x="972619" y="1690688"/>
            <a:ext cx="3202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ptos Display" panose="020B0004020202020204" pitchFamily="34" charset="0"/>
              </a:rPr>
              <a:t>New Empty split vertical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AB75FC-4E64-E278-9AA3-FB3AC83E018E}"/>
              </a:ext>
            </a:extLst>
          </p:cNvPr>
          <p:cNvSpPr txBox="1"/>
          <p:nvPr/>
        </p:nvSpPr>
        <p:spPr>
          <a:xfrm>
            <a:off x="972619" y="3553278"/>
            <a:ext cx="351529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Aptos Display"/>
                <a:ea typeface="Calibri"/>
                <a:cs typeface="Calibri"/>
              </a:rPr>
              <a:t>NOTE! If you start a new session by going to “File”, all tabs and windows in the current workspace will disappear.</a:t>
            </a:r>
          </a:p>
        </p:txBody>
      </p:sp>
    </p:spTree>
    <p:extLst>
      <p:ext uri="{BB962C8B-B14F-4D97-AF65-F5344CB8AC3E}">
        <p14:creationId xmlns:p14="http://schemas.microsoft.com/office/powerpoint/2010/main" val="18212544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8AEC8-0775-9801-6197-8BFEA9FEB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13A25-67BC-1BA3-9DC5-0323A9247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Tips &amp; Tricks - Bookmarks</a:t>
            </a:r>
            <a:endParaRPr lang="en-US" sz="4800" dirty="0">
              <a:latin typeface="Aptos Display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0A1FF0-930E-7487-A4FF-5E1FD9C9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53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4FD6D0-F2FB-EE37-1170-BDC57F63C6CE}"/>
              </a:ext>
            </a:extLst>
          </p:cNvPr>
          <p:cNvSpPr txBox="1"/>
          <p:nvPr/>
        </p:nvSpPr>
        <p:spPr>
          <a:xfrm>
            <a:off x="838200" y="1690688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ptos Display" panose="020B0004020202020204" pitchFamily="34" charset="0"/>
              </a:rPr>
              <a:t>At any point, you can highlight a region and choose to bookmark it for later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68C6FA-8301-54E8-7783-10D89AA29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87" y="2211371"/>
            <a:ext cx="10431026" cy="4085960"/>
          </a:xfrm>
          <a:prstGeom prst="rect">
            <a:avLst/>
          </a:prstGeom>
        </p:spPr>
      </p:pic>
      <p:pic>
        <p:nvPicPr>
          <p:cNvPr id="7" name="Graphic 6" descr="Cursor with solid fill">
            <a:extLst>
              <a:ext uri="{FF2B5EF4-FFF2-40B4-BE49-F238E27FC236}">
                <a16:creationId xmlns:a16="http://schemas.microsoft.com/office/drawing/2014/main" id="{C1AA2EFD-A782-4B14-8FE7-51D745B72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0000">
            <a:off x="7148397" y="3856692"/>
            <a:ext cx="1211107" cy="121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60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8AEC8-0775-9801-6197-8BFEA9FEB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13A25-67BC-1BA3-9DC5-0323A9247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Tips &amp; Tricks - Bookmarks</a:t>
            </a:r>
            <a:endParaRPr lang="en-US" sz="4800" dirty="0">
              <a:latin typeface="Aptos Display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0A1FF0-930E-7487-A4FF-5E1FD9C9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54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4FD6D0-F2FB-EE37-1170-BDC57F63C6CE}"/>
              </a:ext>
            </a:extLst>
          </p:cNvPr>
          <p:cNvSpPr txBox="1"/>
          <p:nvPr/>
        </p:nvSpPr>
        <p:spPr>
          <a:xfrm>
            <a:off x="838200" y="1690688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ptos Display" panose="020B0004020202020204" pitchFamily="34" charset="0"/>
              </a:rPr>
              <a:t>At any point, you can highlight a region and choose to bookmark it for later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68C6FA-8301-54E8-7783-10D89AA29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87" y="2211371"/>
            <a:ext cx="10431026" cy="4085960"/>
          </a:xfrm>
          <a:prstGeom prst="rect">
            <a:avLst/>
          </a:prstGeom>
        </p:spPr>
      </p:pic>
      <p:pic>
        <p:nvPicPr>
          <p:cNvPr id="7" name="Graphic 6" descr="Cursor with solid fill">
            <a:extLst>
              <a:ext uri="{FF2B5EF4-FFF2-40B4-BE49-F238E27FC236}">
                <a16:creationId xmlns:a16="http://schemas.microsoft.com/office/drawing/2014/main" id="{C1AA2EFD-A782-4B14-8FE7-51D745B72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0000">
            <a:off x="7148397" y="3856692"/>
            <a:ext cx="1211107" cy="1211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2F5480-7D66-5B26-838E-BD9EF9846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487" y="2211371"/>
            <a:ext cx="10515599" cy="43986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39CDF6-2645-A28D-3316-057E4A979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3835" y="3062765"/>
            <a:ext cx="1498600" cy="2260600"/>
          </a:xfrm>
          <a:prstGeom prst="rect">
            <a:avLst/>
          </a:prstGeom>
        </p:spPr>
      </p:pic>
      <p:pic>
        <p:nvPicPr>
          <p:cNvPr id="9" name="Graphic 8" descr="Cursor with solid fill">
            <a:extLst>
              <a:ext uri="{FF2B5EF4-FFF2-40B4-BE49-F238E27FC236}">
                <a16:creationId xmlns:a16="http://schemas.microsoft.com/office/drawing/2014/main" id="{75F05441-3C25-9CF7-C7D9-736441BB0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0000">
            <a:off x="8380095" y="3000616"/>
            <a:ext cx="1211107" cy="121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5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8AEC8-0775-9801-6197-8BFEA9FEB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13A25-67BC-1BA3-9DC5-0323A9247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Tips &amp; Tricks - Bookmarks</a:t>
            </a:r>
            <a:endParaRPr lang="en-US" sz="4800" dirty="0">
              <a:latin typeface="Aptos Display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0A1FF0-930E-7487-A4FF-5E1FD9C9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55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932320-98FE-0832-0AF0-2518EB7B4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10" y="1527934"/>
            <a:ext cx="10629169" cy="439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353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8AEC8-0775-9801-6197-8BFEA9FEB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13A25-67BC-1BA3-9DC5-0323A9247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Tips &amp; Tricks – Genome Hub</a:t>
            </a:r>
            <a:endParaRPr lang="en-US" sz="4800" dirty="0">
              <a:latin typeface="Aptos Display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0A1FF0-930E-7487-A4FF-5E1FD9C9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56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4FD6D0-F2FB-EE37-1170-BDC57F63C6CE}"/>
              </a:ext>
            </a:extLst>
          </p:cNvPr>
          <p:cNvSpPr txBox="1"/>
          <p:nvPr/>
        </p:nvSpPr>
        <p:spPr>
          <a:xfrm>
            <a:off x="972618" y="1690688"/>
            <a:ext cx="10381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ptos Display" panose="020B0004020202020204" pitchFamily="34" charset="0"/>
              </a:rPr>
              <a:t>If you’re looking for other species to view in </a:t>
            </a:r>
            <a:r>
              <a:rPr lang="en-US" sz="2400" dirty="0" err="1">
                <a:latin typeface="Aptos Display" panose="020B0004020202020204" pitchFamily="34" charset="0"/>
              </a:rPr>
              <a:t>JBrowse</a:t>
            </a:r>
            <a:r>
              <a:rPr lang="en-US" sz="2400" dirty="0">
                <a:latin typeface="Aptos Display" panose="020B0004020202020204" pitchFamily="34" charset="0"/>
              </a:rPr>
              <a:t>, try the new Genome Hub from the </a:t>
            </a:r>
            <a:r>
              <a:rPr lang="en-US" sz="2400" b="1" dirty="0" err="1">
                <a:latin typeface="Aptos Display" panose="020B0004020202020204" pitchFamily="34" charset="0"/>
              </a:rPr>
              <a:t>jbrowse.org</a:t>
            </a:r>
            <a:r>
              <a:rPr lang="en-US" sz="2400" b="1" dirty="0">
                <a:latin typeface="Aptos Display" panose="020B0004020202020204" pitchFamily="34" charset="0"/>
              </a:rPr>
              <a:t> </a:t>
            </a:r>
            <a:r>
              <a:rPr lang="en-US" sz="2400" dirty="0">
                <a:latin typeface="Aptos Display" panose="020B0004020202020204" pitchFamily="34" charset="0"/>
              </a:rPr>
              <a:t>website: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CEC654-5CDC-55DC-3AA8-F3DCC96D5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678" y="2723368"/>
            <a:ext cx="8589721" cy="3815544"/>
          </a:xfrm>
          <a:prstGeom prst="rect">
            <a:avLst/>
          </a:prstGeom>
        </p:spPr>
      </p:pic>
      <p:pic>
        <p:nvPicPr>
          <p:cNvPr id="7" name="Graphic 6" descr="Cursor with solid fill">
            <a:extLst>
              <a:ext uri="{FF2B5EF4-FFF2-40B4-BE49-F238E27FC236}">
                <a16:creationId xmlns:a16="http://schemas.microsoft.com/office/drawing/2014/main" id="{A00BEF14-95DF-D425-E3DF-72B848781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0000">
            <a:off x="2531875" y="2761884"/>
            <a:ext cx="1211107" cy="121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3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8AEC8-0775-9801-6197-8BFEA9FEB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13A25-67BC-1BA3-9DC5-0323A9247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Tips &amp; Tricks – Genome Hub</a:t>
            </a:r>
            <a:endParaRPr lang="en-US" sz="4800" dirty="0">
              <a:latin typeface="Aptos Display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0A1FF0-930E-7487-A4FF-5E1FD9C9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57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4FD6D0-F2FB-EE37-1170-BDC57F63C6CE}"/>
              </a:ext>
            </a:extLst>
          </p:cNvPr>
          <p:cNvSpPr txBox="1"/>
          <p:nvPr/>
        </p:nvSpPr>
        <p:spPr>
          <a:xfrm>
            <a:off x="972618" y="1690688"/>
            <a:ext cx="10381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ptos Display" panose="020B0004020202020204" pitchFamily="34" charset="0"/>
              </a:rPr>
              <a:t>Or directly to </a:t>
            </a:r>
            <a:r>
              <a:rPr lang="en-US" sz="2400" b="1" dirty="0" err="1">
                <a:latin typeface="Aptos Display" panose="020B0004020202020204" pitchFamily="34" charset="0"/>
                <a:hlinkClick r:id="rId3"/>
              </a:rPr>
              <a:t>genomes.jbrowse.org</a:t>
            </a:r>
            <a:endParaRPr lang="en-US" sz="2400" b="1" dirty="0">
              <a:latin typeface="Aptos Display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BB9DB2-6F73-E734-8BFE-06D44FDA9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009" y="2231414"/>
            <a:ext cx="7772400" cy="523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22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B023A-E028-D861-E99F-A2A7895DA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FCD34-6D4A-419D-B51E-A4B3394F5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Navigation</a:t>
            </a:r>
            <a:endParaRPr lang="en-US" sz="4800" dirty="0">
              <a:latin typeface="Aptos Display"/>
            </a:endParaRPr>
          </a:p>
          <a:p>
            <a:endParaRPr lang="en-US" dirty="0">
              <a:ea typeface="Calibri Light"/>
              <a:cs typeface="Calibri Light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95B29B1-99C0-A606-650B-6E7B96D23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2414081"/>
            <a:ext cx="11296650" cy="3971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7F848C-53B1-787F-4717-B95303B48BAD}"/>
              </a:ext>
            </a:extLst>
          </p:cNvPr>
          <p:cNvSpPr txBox="1"/>
          <p:nvPr/>
        </p:nvSpPr>
        <p:spPr>
          <a:xfrm>
            <a:off x="1699327" y="1692583"/>
            <a:ext cx="879873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ptos Display"/>
                <a:ea typeface="Calibri"/>
                <a:cs typeface="Calibri"/>
              </a:rPr>
              <a:t>Click and hold to highlight a region of the chromosome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F63D354-BDF7-675C-FC2A-CE446FE4E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62" y="2410912"/>
            <a:ext cx="11301876" cy="3978263"/>
          </a:xfrm>
          <a:prstGeom prst="rect">
            <a:avLst/>
          </a:prstGeom>
        </p:spPr>
      </p:pic>
      <p:pic>
        <p:nvPicPr>
          <p:cNvPr id="7" name="Graphic 6" descr="Cursor with solid fill">
            <a:extLst>
              <a:ext uri="{FF2B5EF4-FFF2-40B4-BE49-F238E27FC236}">
                <a16:creationId xmlns:a16="http://schemas.microsoft.com/office/drawing/2014/main" id="{73AD5AC0-9969-CAC3-C7E7-B7AEA9626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0000">
            <a:off x="5494861" y="2590279"/>
            <a:ext cx="1211107" cy="121110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B578A-BB81-FCA3-87D2-2D8ED865E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10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87B3D-1897-69A2-5B9F-22BF80105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B635E-580E-7B33-8B6C-E6A35BF26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Navigation</a:t>
            </a:r>
            <a:endParaRPr lang="en-US" sz="4800" dirty="0">
              <a:latin typeface="Aptos Display"/>
            </a:endParaRPr>
          </a:p>
          <a:p>
            <a:endParaRPr lang="en-US" dirty="0">
              <a:ea typeface="Calibri Light"/>
              <a:cs typeface="Calibri Light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709D693-0D14-A13C-D85F-9E9B4A891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2414081"/>
            <a:ext cx="11296650" cy="3971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F5DE00-37E0-727A-1D2E-57F9D0939CA0}"/>
              </a:ext>
            </a:extLst>
          </p:cNvPr>
          <p:cNvSpPr txBox="1"/>
          <p:nvPr/>
        </p:nvSpPr>
        <p:spPr>
          <a:xfrm>
            <a:off x="1699327" y="1692583"/>
            <a:ext cx="879873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ptos Display"/>
                <a:ea typeface="Calibri"/>
                <a:cs typeface="Calibri"/>
              </a:rPr>
              <a:t>Click and hold to highlight a region of the current view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B02258E-5A22-8758-7B45-E6F54623F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62" y="2410912"/>
            <a:ext cx="11301876" cy="3978263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0B9C518-604B-40CA-A25F-DCABAADBF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62" y="2412706"/>
            <a:ext cx="11301878" cy="3974676"/>
          </a:xfrm>
          <a:prstGeom prst="rect">
            <a:avLst/>
          </a:prstGeom>
        </p:spPr>
      </p:pic>
      <p:pic>
        <p:nvPicPr>
          <p:cNvPr id="8" name="Graphic 7" descr="Cursor with solid fill">
            <a:extLst>
              <a:ext uri="{FF2B5EF4-FFF2-40B4-BE49-F238E27FC236}">
                <a16:creationId xmlns:a16="http://schemas.microsoft.com/office/drawing/2014/main" id="{802D45F7-891E-2E39-FF0A-F960A555BA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60000">
            <a:off x="4914932" y="3183695"/>
            <a:ext cx="1211107" cy="121110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A74A5B-267D-2960-01FE-39E31BBD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04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90E1-611E-A44E-1D06-7F3C0871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785B-3560-8ACB-F7AA-587391B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Navigation</a:t>
            </a:r>
            <a:endParaRPr lang="en-US" sz="4800" dirty="0">
              <a:latin typeface="Aptos Display"/>
            </a:endParaRPr>
          </a:p>
          <a:p>
            <a:endParaRPr lang="en-US" dirty="0">
              <a:ea typeface="Calibri Light"/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0D767E-8F18-9C28-9565-91EA97797E62}"/>
              </a:ext>
            </a:extLst>
          </p:cNvPr>
          <p:cNvSpPr txBox="1"/>
          <p:nvPr/>
        </p:nvSpPr>
        <p:spPr>
          <a:xfrm>
            <a:off x="1699327" y="1692583"/>
            <a:ext cx="879873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ptos Display"/>
                <a:ea typeface="Calibri"/>
                <a:cs typeface="Calibri"/>
              </a:rPr>
              <a:t>Click and hold to highlight a region of the chromosome</a:t>
            </a: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2561D6B-0C9F-2247-6292-643C0E53C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97" y="1691548"/>
            <a:ext cx="11207468" cy="581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DA87BC-A891-AEE3-C601-4A27FA7A513F}"/>
              </a:ext>
            </a:extLst>
          </p:cNvPr>
          <p:cNvSpPr/>
          <p:nvPr/>
        </p:nvSpPr>
        <p:spPr>
          <a:xfrm>
            <a:off x="3065928" y="1790062"/>
            <a:ext cx="1376979" cy="58199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400B1F-1914-96A6-E42B-DAB7FF1528DC}"/>
              </a:ext>
            </a:extLst>
          </p:cNvPr>
          <p:cNvSpPr txBox="1"/>
          <p:nvPr/>
        </p:nvSpPr>
        <p:spPr>
          <a:xfrm>
            <a:off x="1936376" y="2469539"/>
            <a:ext cx="250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 Display" panose="020B0004020202020204" pitchFamily="34" charset="0"/>
              </a:rPr>
              <a:t>Arrows shift the current view to the left or right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27B277-5A27-1F27-1E05-7C570DF0E9F5}"/>
              </a:ext>
            </a:extLst>
          </p:cNvPr>
          <p:cNvSpPr/>
          <p:nvPr/>
        </p:nvSpPr>
        <p:spPr>
          <a:xfrm>
            <a:off x="7446084" y="1790062"/>
            <a:ext cx="1859282" cy="581997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512A03-D2E2-0734-E77D-9FF3B008B890}"/>
              </a:ext>
            </a:extLst>
          </p:cNvPr>
          <p:cNvSpPr txBox="1"/>
          <p:nvPr/>
        </p:nvSpPr>
        <p:spPr>
          <a:xfrm>
            <a:off x="7349087" y="2444212"/>
            <a:ext cx="214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 Display" panose="020B0004020202020204" pitchFamily="34" charset="0"/>
              </a:rPr>
              <a:t>Zoom in or out by 2x</a:t>
            </a:r>
          </a:p>
        </p:txBody>
      </p:sp>
      <p:pic>
        <p:nvPicPr>
          <p:cNvPr id="11" name="Graphic 10" descr="Cursor with solid fill">
            <a:extLst>
              <a:ext uri="{FF2B5EF4-FFF2-40B4-BE49-F238E27FC236}">
                <a16:creationId xmlns:a16="http://schemas.microsoft.com/office/drawing/2014/main" id="{54324D54-2535-E4D4-C0EC-BB793EE77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0000">
            <a:off x="9104299" y="1882893"/>
            <a:ext cx="1211107" cy="1211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D24D6F-14DF-0E4E-614D-252BA09460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6076" y="1923415"/>
            <a:ext cx="1116935" cy="214522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372F67E-9AD3-1E32-5FDC-63C97462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90E1-611E-A44E-1D06-7F3C0871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785B-3560-8ACB-F7AA-587391BF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ptos Display"/>
              </a:rPr>
              <a:t>Navigation</a:t>
            </a:r>
            <a:endParaRPr lang="en-US" sz="4800" dirty="0">
              <a:latin typeface="Aptos Display"/>
            </a:endParaRPr>
          </a:p>
          <a:p>
            <a:endParaRPr lang="en-US" dirty="0">
              <a:ea typeface="Calibri Light"/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0D767E-8F18-9C28-9565-91EA97797E62}"/>
              </a:ext>
            </a:extLst>
          </p:cNvPr>
          <p:cNvSpPr txBox="1"/>
          <p:nvPr/>
        </p:nvSpPr>
        <p:spPr>
          <a:xfrm>
            <a:off x="1699327" y="1692583"/>
            <a:ext cx="879873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ptos Display"/>
                <a:ea typeface="Calibri"/>
                <a:cs typeface="Calibri"/>
              </a:rPr>
              <a:t>Click and hold to highlight a region of the chromosome</a:t>
            </a: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2561D6B-0C9F-2247-6292-643C0E53C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97" y="1691548"/>
            <a:ext cx="11207468" cy="581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DA87BC-A891-AEE3-C601-4A27FA7A513F}"/>
              </a:ext>
            </a:extLst>
          </p:cNvPr>
          <p:cNvSpPr/>
          <p:nvPr/>
        </p:nvSpPr>
        <p:spPr>
          <a:xfrm>
            <a:off x="4416013" y="1816172"/>
            <a:ext cx="3065929" cy="576926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400B1F-1914-96A6-E42B-DAB7FF1528DC}"/>
              </a:ext>
            </a:extLst>
          </p:cNvPr>
          <p:cNvSpPr txBox="1"/>
          <p:nvPr/>
        </p:nvSpPr>
        <p:spPr>
          <a:xfrm>
            <a:off x="4416013" y="2465750"/>
            <a:ext cx="2506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 Display" panose="020B0004020202020204" pitchFamily="34" charset="0"/>
              </a:rPr>
              <a:t>Click to see the various chromosomes and scaffolds available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287243-CEC5-D05E-DE06-73C7763C9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844" y="2154248"/>
            <a:ext cx="2425700" cy="3378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262C8-80E7-9C32-5FE4-90399F8BC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9042-810F-F749-9DFA-93D95B20FA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8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345573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14868</TotalTime>
  <Words>1592</Words>
  <Application>Microsoft Macintosh PowerPoint</Application>
  <PresentationFormat>Widescreen</PresentationFormat>
  <Paragraphs>304</Paragraphs>
  <Slides>57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Aptos Display</vt:lpstr>
      <vt:lpstr>Arial</vt:lpstr>
      <vt:lpstr>Office Theme</vt:lpstr>
      <vt:lpstr>Introduction to our Lens JBrowse2</vt:lpstr>
      <vt:lpstr>Schedule</vt:lpstr>
      <vt:lpstr>What to expect:</vt:lpstr>
      <vt:lpstr>What is  JBrowse2?</vt:lpstr>
      <vt:lpstr>Navigation </vt:lpstr>
      <vt:lpstr>Navigation </vt:lpstr>
      <vt:lpstr>Navigation </vt:lpstr>
      <vt:lpstr>Navigation </vt:lpstr>
      <vt:lpstr>Navigation </vt:lpstr>
      <vt:lpstr>Navigation </vt:lpstr>
      <vt:lpstr>Navigation </vt:lpstr>
      <vt:lpstr>Navigation </vt:lpstr>
      <vt:lpstr>Navigation </vt:lpstr>
      <vt:lpstr>Navigation </vt:lpstr>
      <vt:lpstr>Navigation </vt:lpstr>
      <vt:lpstr>Navigation </vt:lpstr>
      <vt:lpstr>Navigation </vt:lpstr>
      <vt:lpstr>Navigation </vt:lpstr>
      <vt:lpstr>Navigation </vt:lpstr>
      <vt:lpstr>Navigation </vt:lpstr>
      <vt:lpstr>Navigation </vt:lpstr>
      <vt:lpstr>Navigation </vt:lpstr>
      <vt:lpstr>Navigation </vt:lpstr>
      <vt:lpstr>Navigation </vt:lpstr>
      <vt:lpstr>Uploading Your Own Track</vt:lpstr>
      <vt:lpstr>Uploading Your Own Track</vt:lpstr>
      <vt:lpstr>Uploading Your Own Track</vt:lpstr>
      <vt:lpstr>Uploading Your Own Track</vt:lpstr>
      <vt:lpstr>Uploading Your Own Track</vt:lpstr>
      <vt:lpstr>Uploading Your Own Track</vt:lpstr>
      <vt:lpstr>Sharing a View</vt:lpstr>
      <vt:lpstr>Sharing a View</vt:lpstr>
      <vt:lpstr>Sharing a View</vt:lpstr>
      <vt:lpstr>Exporting as SVG</vt:lpstr>
      <vt:lpstr>Exporting as SVG</vt:lpstr>
      <vt:lpstr>Exporting as SVG</vt:lpstr>
      <vt:lpstr>Exporting as SVG</vt:lpstr>
      <vt:lpstr>Exporting as SVG</vt:lpstr>
      <vt:lpstr>Viewing Synteny</vt:lpstr>
      <vt:lpstr>Viewing Synteny</vt:lpstr>
      <vt:lpstr>Viewing Synteny</vt:lpstr>
      <vt:lpstr>Viewing Synteny</vt:lpstr>
      <vt:lpstr>Viewing Synteny</vt:lpstr>
      <vt:lpstr>Viewing Synteny</vt:lpstr>
      <vt:lpstr>Viewing Synteny</vt:lpstr>
      <vt:lpstr>Viewing Synteny</vt:lpstr>
      <vt:lpstr>Viewing Synteny</vt:lpstr>
      <vt:lpstr>Tips &amp; Tricks - Undo</vt:lpstr>
      <vt:lpstr>Tips &amp; Tricks - Workspaces</vt:lpstr>
      <vt:lpstr>Tips &amp; Tricks - Workspaces</vt:lpstr>
      <vt:lpstr>Tips &amp; Tricks - Workspaces</vt:lpstr>
      <vt:lpstr>Tips &amp; Tricks</vt:lpstr>
      <vt:lpstr>Tips &amp; Tricks - Bookmarks</vt:lpstr>
      <vt:lpstr>Tips &amp; Tricks - Bookmarks</vt:lpstr>
      <vt:lpstr>Tips &amp; Tricks - Bookmarks</vt:lpstr>
      <vt:lpstr>Tips &amp; Tricks – Genome Hub</vt:lpstr>
      <vt:lpstr>Tips &amp; Tricks – Genome Hub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JBrowse2</dc:title>
  <dc:creator>Caron, Carolyn</dc:creator>
  <cp:lastModifiedBy>Caron, Carolyn</cp:lastModifiedBy>
  <cp:revision>2</cp:revision>
  <dcterms:created xsi:type="dcterms:W3CDTF">2026-03-05T16:46:40Z</dcterms:created>
  <dcterms:modified xsi:type="dcterms:W3CDTF">2026-03-16T17:06:27Z</dcterms:modified>
</cp:coreProperties>
</file>